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2"/>
  </p:notesMasterIdLst>
  <p:sldIdLst>
    <p:sldId id="256" r:id="rId2"/>
    <p:sldId id="257" r:id="rId3"/>
    <p:sldId id="260" r:id="rId4"/>
    <p:sldId id="261" r:id="rId5"/>
    <p:sldId id="258" r:id="rId6"/>
    <p:sldId id="259" r:id="rId7"/>
    <p:sldId id="262" r:id="rId8"/>
    <p:sldId id="268" r:id="rId9"/>
    <p:sldId id="263" r:id="rId10"/>
    <p:sldId id="264" r:id="rId11"/>
    <p:sldId id="271" r:id="rId12"/>
    <p:sldId id="265" r:id="rId13"/>
    <p:sldId id="269" r:id="rId14"/>
    <p:sldId id="266" r:id="rId15"/>
    <p:sldId id="270" r:id="rId16"/>
    <p:sldId id="272" r:id="rId17"/>
    <p:sldId id="273" r:id="rId18"/>
    <p:sldId id="267" r:id="rId19"/>
    <p:sldId id="274" r:id="rId20"/>
    <p:sldId id="275" r:id="rId21"/>
  </p:sldIdLst>
  <p:sldSz cx="9144000" cy="6858000" type="screen4x3"/>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0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82B707-05E2-4953-8057-FC14496F9B3C}" type="datetimeFigureOut">
              <a:rPr lang="en-IN" smtClean="0"/>
              <a:t>20-10-2020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8312AF-9F74-4EB9-B361-4B46BBC004A7}" type="slidenum">
              <a:rPr lang="en-IN" smtClean="0"/>
              <a:t>‹#›</a:t>
            </a:fld>
            <a:endParaRPr lang="en-IN"/>
          </a:p>
        </p:txBody>
      </p:sp>
    </p:spTree>
    <p:extLst>
      <p:ext uri="{BB962C8B-B14F-4D97-AF65-F5344CB8AC3E}">
        <p14:creationId xmlns:p14="http://schemas.microsoft.com/office/powerpoint/2010/main" val="878530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98312AF-9F74-4EB9-B361-4B46BBC004A7}" type="slidenum">
              <a:rPr lang="en-IN" smtClean="0"/>
              <a:t>10</a:t>
            </a:fld>
            <a:endParaRPr lang="en-IN"/>
          </a:p>
        </p:txBody>
      </p:sp>
    </p:spTree>
    <p:extLst>
      <p:ext uri="{BB962C8B-B14F-4D97-AF65-F5344CB8AC3E}">
        <p14:creationId xmlns:p14="http://schemas.microsoft.com/office/powerpoint/2010/main" val="474090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10/20/2020</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10/20/2020</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2" y="3200400"/>
            <a:ext cx="7284721" cy="609600"/>
          </a:xfrm>
        </p:spPr>
        <p:txBody>
          <a:bodyPr>
            <a:normAutofit fontScale="90000"/>
          </a:bodyPr>
          <a:lstStyle/>
          <a:p>
            <a:r>
              <a:rPr lang="en-US" dirty="0">
                <a:solidFill>
                  <a:srgbClr val="FF0000"/>
                </a:solidFill>
                <a:effectLst>
                  <a:outerShdw blurRad="38100" dist="38100" dir="2700000" algn="tl">
                    <a:srgbClr val="000000">
                      <a:alpha val="43137"/>
                    </a:srgbClr>
                  </a:outerShdw>
                </a:effectLst>
              </a:rPr>
              <a:t>Class X </a:t>
            </a:r>
            <a:r>
              <a:rPr lang="en-US" dirty="0" smtClean="0">
                <a:solidFill>
                  <a:srgbClr val="FF0000"/>
                </a:solidFill>
                <a:effectLst>
                  <a:outerShdw blurRad="38100" dist="38100" dir="2700000" algn="tl">
                    <a:srgbClr val="000000">
                      <a:alpha val="43137"/>
                    </a:srgbClr>
                  </a:outerShdw>
                </a:effectLst>
              </a:rPr>
              <a:t>                      Chapter 16</a:t>
            </a:r>
            <a:endParaRPr lang="en-IN"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33400" y="4114800"/>
            <a:ext cx="7620000" cy="2514600"/>
          </a:xfrm>
        </p:spPr>
        <p:txBody>
          <a:bodyPr>
            <a:normAutofit/>
          </a:bodyPr>
          <a:lstStyle/>
          <a:p>
            <a:r>
              <a:rPr lang="en-US" sz="3600" dirty="0" smtClean="0">
                <a:latin typeface="Algerian" pitchFamily="82" charset="0"/>
              </a:rPr>
              <a:t>      Management of </a:t>
            </a:r>
          </a:p>
          <a:p>
            <a:r>
              <a:rPr lang="en-US" sz="3600" dirty="0" smtClean="0">
                <a:latin typeface="Algerian" pitchFamily="82" charset="0"/>
              </a:rPr>
              <a:t>                      Natural Resources</a:t>
            </a:r>
            <a:r>
              <a:rPr lang="en-US" sz="3200" dirty="0" smtClean="0">
                <a:latin typeface="Algerian" pitchFamily="82" charset="0"/>
              </a:rPr>
              <a:t>.</a:t>
            </a:r>
          </a:p>
          <a:p>
            <a:r>
              <a:rPr lang="en-US" sz="3200" dirty="0">
                <a:latin typeface="Algerian" pitchFamily="82" charset="0"/>
              </a:rPr>
              <a:t> </a:t>
            </a:r>
            <a:r>
              <a:rPr lang="en-US" sz="3200" dirty="0" smtClean="0">
                <a:latin typeface="Algerian" pitchFamily="82" charset="0"/>
              </a:rPr>
              <a:t>                                     Module  I of 2                            </a:t>
            </a:r>
          </a:p>
          <a:p>
            <a:r>
              <a:rPr lang="en-US" sz="3200" dirty="0">
                <a:latin typeface="Algerian" pitchFamily="82" charset="0"/>
              </a:rPr>
              <a:t> </a:t>
            </a:r>
            <a:r>
              <a:rPr lang="en-US" sz="3200" dirty="0" smtClean="0">
                <a:latin typeface="Algerian" pitchFamily="82" charset="0"/>
              </a:rPr>
              <a:t>                    </a:t>
            </a:r>
            <a:r>
              <a:rPr lang="en-US" sz="2000" dirty="0" smtClean="0">
                <a:latin typeface="Algerian" pitchFamily="82" charset="0"/>
              </a:rPr>
              <a:t>M. </a:t>
            </a:r>
            <a:r>
              <a:rPr lang="en-US" sz="2000" dirty="0" err="1" smtClean="0">
                <a:latin typeface="Algerian" pitchFamily="82" charset="0"/>
              </a:rPr>
              <a:t>vARALAKSHMI</a:t>
            </a:r>
            <a:r>
              <a:rPr lang="en-US" sz="2000" dirty="0" smtClean="0">
                <a:latin typeface="Algerian" pitchFamily="82" charset="0"/>
              </a:rPr>
              <a:t> , </a:t>
            </a:r>
            <a:r>
              <a:rPr lang="en-US" sz="2000" dirty="0" err="1" smtClean="0">
                <a:latin typeface="Algerian" pitchFamily="82" charset="0"/>
              </a:rPr>
              <a:t>tgt</a:t>
            </a:r>
            <a:r>
              <a:rPr lang="en-US" sz="2000" dirty="0" smtClean="0">
                <a:latin typeface="Algerian" pitchFamily="82" charset="0"/>
              </a:rPr>
              <a:t>,   </a:t>
            </a:r>
            <a:r>
              <a:rPr lang="en-US" sz="2000" dirty="0" err="1" smtClean="0">
                <a:latin typeface="Algerian" pitchFamily="82" charset="0"/>
              </a:rPr>
              <a:t>aecs</a:t>
            </a:r>
            <a:r>
              <a:rPr lang="en-US" sz="2000" dirty="0" smtClean="0">
                <a:latin typeface="Algerian" pitchFamily="82" charset="0"/>
              </a:rPr>
              <a:t>  </a:t>
            </a:r>
            <a:r>
              <a:rPr lang="en-US" sz="2000" dirty="0" err="1" smtClean="0">
                <a:latin typeface="Algerian" pitchFamily="82" charset="0"/>
              </a:rPr>
              <a:t>anupuram</a:t>
            </a:r>
            <a:r>
              <a:rPr lang="en-US" sz="2000" dirty="0" smtClean="0">
                <a:latin typeface="Algerian" pitchFamily="82" charset="0"/>
              </a:rPr>
              <a:t>.</a:t>
            </a:r>
            <a:endParaRPr lang="en-IN" sz="2000" dirty="0">
              <a:latin typeface="Algerian" pitchFamily="82" charset="0"/>
            </a:endParaRPr>
          </a:p>
        </p:txBody>
      </p:sp>
      <p:pic>
        <p:nvPicPr>
          <p:cNvPr id="5" name="Picture 4" descr="CBSE Class 10 Science MCQs Chapter 16 Management of Natural Resources"/>
          <p:cNvPicPr/>
          <p:nvPr/>
        </p:nvPicPr>
        <p:blipFill rotWithShape="1">
          <a:blip r:embed="rId2">
            <a:extLst>
              <a:ext uri="{28A0092B-C50C-407E-A947-70E740481C1C}">
                <a14:useLocalDpi xmlns:a14="http://schemas.microsoft.com/office/drawing/2010/main" val="0"/>
              </a:ext>
            </a:extLst>
          </a:blip>
          <a:srcRect t="2172" b="18332"/>
          <a:stretch/>
        </p:blipFill>
        <p:spPr bwMode="auto">
          <a:xfrm>
            <a:off x="838200" y="228600"/>
            <a:ext cx="6781800" cy="27432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083021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609600"/>
            <a:ext cx="5020234" cy="609600"/>
          </a:xfrm>
        </p:spPr>
        <p:txBody>
          <a:bodyPr>
            <a:normAutofit fontScale="90000"/>
          </a:bodyPr>
          <a:lstStyle/>
          <a:p>
            <a:r>
              <a:rPr lang="en-IN" dirty="0" smtClean="0">
                <a:solidFill>
                  <a:srgbClr val="7030A0"/>
                </a:solidFill>
              </a:rPr>
              <a:t/>
            </a:r>
            <a:br>
              <a:rPr lang="en-IN" dirty="0" smtClean="0">
                <a:solidFill>
                  <a:srgbClr val="7030A0"/>
                </a:solidFill>
              </a:rPr>
            </a:br>
            <a:r>
              <a:rPr lang="en-IN" dirty="0">
                <a:solidFill>
                  <a:srgbClr val="7030A0"/>
                </a:solidFill>
              </a:rPr>
              <a:t/>
            </a:r>
            <a:br>
              <a:rPr lang="en-IN" dirty="0">
                <a:solidFill>
                  <a:srgbClr val="7030A0"/>
                </a:solidFill>
              </a:rPr>
            </a:br>
            <a:r>
              <a:rPr lang="en-IN" dirty="0" smtClean="0">
                <a:solidFill>
                  <a:srgbClr val="7030A0"/>
                </a:solidFill>
              </a:rPr>
              <a:t>      </a:t>
            </a:r>
            <a:br>
              <a:rPr lang="en-IN" dirty="0" smtClean="0">
                <a:solidFill>
                  <a:srgbClr val="7030A0"/>
                </a:solidFill>
              </a:rPr>
            </a:br>
            <a:r>
              <a:rPr lang="en-IN" dirty="0">
                <a:solidFill>
                  <a:srgbClr val="7030A0"/>
                </a:solidFill>
              </a:rPr>
              <a:t/>
            </a:r>
            <a:br>
              <a:rPr lang="en-IN" dirty="0">
                <a:solidFill>
                  <a:srgbClr val="7030A0"/>
                </a:solidFill>
              </a:rPr>
            </a:br>
            <a:r>
              <a:rPr lang="en-IN" dirty="0" smtClean="0">
                <a:solidFill>
                  <a:srgbClr val="7030A0"/>
                </a:solidFill>
              </a:rPr>
              <a:t/>
            </a:r>
            <a:br>
              <a:rPr lang="en-IN" dirty="0" smtClean="0">
                <a:solidFill>
                  <a:srgbClr val="7030A0"/>
                </a:solidFill>
              </a:rPr>
            </a:br>
            <a:r>
              <a:rPr lang="en-IN" dirty="0">
                <a:solidFill>
                  <a:srgbClr val="7030A0"/>
                </a:solidFill>
              </a:rPr>
              <a:t/>
            </a:r>
            <a:br>
              <a:rPr lang="en-IN" dirty="0">
                <a:solidFill>
                  <a:srgbClr val="7030A0"/>
                </a:solidFill>
              </a:rPr>
            </a:br>
            <a:r>
              <a:rPr lang="en-IN" dirty="0" smtClean="0">
                <a:solidFill>
                  <a:srgbClr val="7030A0"/>
                </a:solidFill>
              </a:rPr>
              <a:t>                                                          </a:t>
            </a:r>
            <a:br>
              <a:rPr lang="en-IN" dirty="0" smtClean="0">
                <a:solidFill>
                  <a:srgbClr val="7030A0"/>
                </a:solidFill>
              </a:rPr>
            </a:br>
            <a:r>
              <a:rPr lang="en-IN" dirty="0">
                <a:solidFill>
                  <a:srgbClr val="7030A0"/>
                </a:solidFill>
              </a:rPr>
              <a:t/>
            </a:r>
            <a:br>
              <a:rPr lang="en-IN" dirty="0">
                <a:solidFill>
                  <a:srgbClr val="7030A0"/>
                </a:solidFill>
              </a:rPr>
            </a:br>
            <a:r>
              <a:rPr lang="en-IN" dirty="0" smtClean="0">
                <a:solidFill>
                  <a:srgbClr val="7030A0"/>
                </a:solidFill>
              </a:rPr>
              <a:t/>
            </a:r>
            <a:br>
              <a:rPr lang="en-IN" dirty="0" smtClean="0">
                <a:solidFill>
                  <a:srgbClr val="7030A0"/>
                </a:solidFill>
              </a:rPr>
            </a:br>
            <a:r>
              <a:rPr lang="en-IN" dirty="0">
                <a:solidFill>
                  <a:srgbClr val="7030A0"/>
                </a:solidFill>
              </a:rPr>
              <a:t/>
            </a:r>
            <a:br>
              <a:rPr lang="en-IN" dirty="0">
                <a:solidFill>
                  <a:srgbClr val="7030A0"/>
                </a:solidFill>
              </a:rPr>
            </a:br>
            <a:r>
              <a:rPr lang="en-IN" dirty="0" smtClean="0">
                <a:solidFill>
                  <a:srgbClr val="7030A0"/>
                </a:solidFill>
              </a:rPr>
              <a:t/>
            </a:r>
            <a:br>
              <a:rPr lang="en-IN" dirty="0" smtClean="0">
                <a:solidFill>
                  <a:srgbClr val="7030A0"/>
                </a:solidFill>
              </a:rPr>
            </a:br>
            <a:r>
              <a:rPr lang="en-IN" dirty="0">
                <a:solidFill>
                  <a:srgbClr val="7030A0"/>
                </a:solidFill>
              </a:rPr>
              <a:t> </a:t>
            </a:r>
            <a:r>
              <a:rPr lang="en-IN" dirty="0" smtClean="0">
                <a:solidFill>
                  <a:srgbClr val="7030A0"/>
                </a:solidFill>
              </a:rPr>
              <a:t>             </a:t>
            </a:r>
            <a:br>
              <a:rPr lang="en-IN" dirty="0" smtClean="0">
                <a:solidFill>
                  <a:srgbClr val="7030A0"/>
                </a:solidFill>
              </a:rPr>
            </a:br>
            <a:r>
              <a:rPr lang="en-IN" dirty="0">
                <a:solidFill>
                  <a:srgbClr val="7030A0"/>
                </a:solidFill>
              </a:rPr>
              <a:t/>
            </a:r>
            <a:br>
              <a:rPr lang="en-IN" dirty="0">
                <a:solidFill>
                  <a:srgbClr val="7030A0"/>
                </a:solidFill>
              </a:rPr>
            </a:br>
            <a:r>
              <a:rPr lang="en-IN" dirty="0" smtClean="0">
                <a:solidFill>
                  <a:srgbClr val="7030A0"/>
                </a:solidFill>
              </a:rPr>
              <a:t/>
            </a:r>
            <a:br>
              <a:rPr lang="en-IN" dirty="0" smtClean="0">
                <a:solidFill>
                  <a:srgbClr val="7030A0"/>
                </a:solidFill>
              </a:rPr>
            </a:br>
            <a:r>
              <a:rPr lang="en-IN" dirty="0">
                <a:solidFill>
                  <a:srgbClr val="7030A0"/>
                </a:solidFill>
              </a:rPr>
              <a:t/>
            </a:r>
            <a:br>
              <a:rPr lang="en-IN" dirty="0">
                <a:solidFill>
                  <a:srgbClr val="7030A0"/>
                </a:solidFill>
              </a:rPr>
            </a:br>
            <a:r>
              <a:rPr lang="en-IN" dirty="0" smtClean="0">
                <a:solidFill>
                  <a:srgbClr val="7030A0"/>
                </a:solidFill>
              </a:rPr>
              <a:t>               </a:t>
            </a:r>
            <a:r>
              <a:rPr lang="en-IN" dirty="0">
                <a:solidFill>
                  <a:srgbClr val="7030A0"/>
                </a:solidFill>
              </a:rPr>
              <a:t/>
            </a:r>
            <a:br>
              <a:rPr lang="en-IN" dirty="0">
                <a:solidFill>
                  <a:srgbClr val="7030A0"/>
                </a:solidFill>
              </a:rPr>
            </a:br>
            <a:r>
              <a:rPr lang="en-IN" dirty="0">
                <a:solidFill>
                  <a:srgbClr val="7030A0"/>
                </a:solidFill>
              </a:rPr>
              <a:t>Stakeholders</a:t>
            </a:r>
            <a:endParaRPr lang="en-IN" dirty="0">
              <a:solidFill>
                <a:srgbClr val="7030A0"/>
              </a:solidFill>
            </a:endParaRPr>
          </a:p>
        </p:txBody>
      </p:sp>
      <p:sp>
        <p:nvSpPr>
          <p:cNvPr id="3" name="Content Placeholder 2"/>
          <p:cNvSpPr>
            <a:spLocks noGrp="1"/>
          </p:cNvSpPr>
          <p:nvPr>
            <p:ph idx="1"/>
          </p:nvPr>
        </p:nvSpPr>
        <p:spPr>
          <a:xfrm>
            <a:off x="1043492" y="1219200"/>
            <a:ext cx="6777317" cy="4613429"/>
          </a:xfrm>
        </p:spPr>
        <p:txBody>
          <a:bodyPr>
            <a:normAutofit lnSpcReduction="10000"/>
          </a:bodyPr>
          <a:lstStyle/>
          <a:p>
            <a:pPr marL="68580" indent="0">
              <a:buNone/>
            </a:pPr>
            <a:r>
              <a:rPr lang="en-IN" dirty="0" smtClean="0"/>
              <a:t>      Stakeholders  </a:t>
            </a:r>
            <a:r>
              <a:rPr lang="en-IN" dirty="0"/>
              <a:t>are-</a:t>
            </a:r>
          </a:p>
          <a:p>
            <a:pPr lvl="0"/>
            <a:r>
              <a:rPr lang="en-IN" dirty="0"/>
              <a:t>They are the </a:t>
            </a:r>
            <a:r>
              <a:rPr lang="en-IN" dirty="0" smtClean="0"/>
              <a:t> local people </a:t>
            </a:r>
            <a:r>
              <a:rPr lang="en-IN" dirty="0"/>
              <a:t>living around the forests are dependent on forest and its products.</a:t>
            </a:r>
          </a:p>
          <a:p>
            <a:pPr lvl="0"/>
            <a:r>
              <a:rPr lang="en-IN" dirty="0"/>
              <a:t>Forest department of the government owns the land and also control the resources from forests.</a:t>
            </a:r>
          </a:p>
          <a:p>
            <a:pPr lvl="0"/>
            <a:r>
              <a:rPr lang="en-IN" dirty="0"/>
              <a:t>Industries that use forest produce </a:t>
            </a:r>
            <a:r>
              <a:rPr lang="en-IN" dirty="0" smtClean="0"/>
              <a:t>.</a:t>
            </a:r>
          </a:p>
          <a:p>
            <a:pPr lvl="0"/>
            <a:r>
              <a:rPr lang="en-IN" b="1" dirty="0" smtClean="0"/>
              <a:t> E.g.</a:t>
            </a:r>
            <a:r>
              <a:rPr lang="en-IN" b="1" dirty="0"/>
              <a:t> </a:t>
            </a:r>
            <a:r>
              <a:rPr lang="en-IN" dirty="0"/>
              <a:t>Timber, Paper, Resin, Gum medicines, Sports equipment industries.</a:t>
            </a:r>
          </a:p>
          <a:p>
            <a:pPr lvl="0"/>
            <a:r>
              <a:rPr lang="en-IN" dirty="0"/>
              <a:t>Wildlife and natural </a:t>
            </a:r>
            <a:r>
              <a:rPr lang="en-IN" dirty="0" smtClean="0"/>
              <a:t>enthusiasts </a:t>
            </a:r>
            <a:r>
              <a:rPr lang="en-IN" dirty="0"/>
              <a:t>who want to conserve the nature.</a:t>
            </a:r>
          </a:p>
          <a:p>
            <a:endParaRPr lang="en-IN" dirty="0"/>
          </a:p>
        </p:txBody>
      </p:sp>
    </p:spTree>
    <p:extLst>
      <p:ext uri="{BB962C8B-B14F-4D97-AF65-F5344CB8AC3E}">
        <p14:creationId xmlns:p14="http://schemas.microsoft.com/office/powerpoint/2010/main" val="3610254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solidFill>
                  <a:srgbClr val="7030A0"/>
                </a:solidFill>
              </a:rPr>
              <a:t>Sustainable Development</a:t>
            </a:r>
            <a:br>
              <a:rPr lang="en-IN" dirty="0">
                <a:solidFill>
                  <a:srgbClr val="7030A0"/>
                </a:solidFill>
              </a:rPr>
            </a:br>
            <a:endParaRPr lang="en-IN" dirty="0">
              <a:solidFill>
                <a:srgbClr val="7030A0"/>
              </a:solidFill>
            </a:endParaRPr>
          </a:p>
        </p:txBody>
      </p:sp>
      <p:sp>
        <p:nvSpPr>
          <p:cNvPr id="3" name="Content Placeholder 2"/>
          <p:cNvSpPr>
            <a:spLocks noGrp="1"/>
          </p:cNvSpPr>
          <p:nvPr>
            <p:ph idx="1"/>
          </p:nvPr>
        </p:nvSpPr>
        <p:spPr>
          <a:xfrm>
            <a:off x="1043492" y="1905000"/>
            <a:ext cx="6777317" cy="3927629"/>
          </a:xfrm>
        </p:spPr>
        <p:txBody>
          <a:bodyPr>
            <a:normAutofit lnSpcReduction="10000"/>
          </a:bodyPr>
          <a:lstStyle/>
          <a:p>
            <a:r>
              <a:rPr lang="en-IN" sz="3200" dirty="0"/>
              <a:t>It is controlling the use of resources in such a way that there is an equitable availability and continuous flow of products and services for the present and future generations without any impact on the environment.</a:t>
            </a:r>
          </a:p>
          <a:p>
            <a:endParaRPr lang="en-IN" dirty="0"/>
          </a:p>
        </p:txBody>
      </p:sp>
    </p:spTree>
    <p:extLst>
      <p:ext uri="{BB962C8B-B14F-4D97-AF65-F5344CB8AC3E}">
        <p14:creationId xmlns:p14="http://schemas.microsoft.com/office/powerpoint/2010/main" val="4028659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914400"/>
          </a:xfrm>
        </p:spPr>
        <p:txBody>
          <a:bodyPr>
            <a:normAutofit fontScale="90000"/>
          </a:bodyPr>
          <a:lstStyle/>
          <a:p>
            <a:r>
              <a:rPr lang="en-IN" dirty="0" smtClean="0">
                <a:solidFill>
                  <a:srgbClr val="7030A0"/>
                </a:solidFill>
              </a:rPr>
              <a:t/>
            </a:r>
            <a:br>
              <a:rPr lang="en-IN" dirty="0" smtClean="0">
                <a:solidFill>
                  <a:srgbClr val="7030A0"/>
                </a:solidFill>
              </a:rPr>
            </a:br>
            <a:r>
              <a:rPr lang="en-IN" dirty="0" smtClean="0">
                <a:solidFill>
                  <a:srgbClr val="7030A0"/>
                </a:solidFill>
              </a:rPr>
              <a:t/>
            </a:r>
            <a:br>
              <a:rPr lang="en-IN" dirty="0" smtClean="0">
                <a:solidFill>
                  <a:srgbClr val="7030A0"/>
                </a:solidFill>
              </a:rPr>
            </a:br>
            <a:r>
              <a:rPr lang="en-IN" dirty="0">
                <a:solidFill>
                  <a:srgbClr val="7030A0"/>
                </a:solidFill>
              </a:rPr>
              <a:t/>
            </a:r>
            <a:br>
              <a:rPr lang="en-IN" dirty="0">
                <a:solidFill>
                  <a:srgbClr val="7030A0"/>
                </a:solidFill>
              </a:rPr>
            </a:br>
            <a:r>
              <a:rPr lang="en-IN" dirty="0" smtClean="0">
                <a:solidFill>
                  <a:srgbClr val="7030A0"/>
                </a:solidFill>
              </a:rPr>
              <a:t>                        </a:t>
            </a:r>
            <a:br>
              <a:rPr lang="en-IN" dirty="0" smtClean="0">
                <a:solidFill>
                  <a:srgbClr val="7030A0"/>
                </a:solidFill>
              </a:rPr>
            </a:br>
            <a:r>
              <a:rPr lang="en-IN" dirty="0">
                <a:solidFill>
                  <a:srgbClr val="7030A0"/>
                </a:solidFill>
              </a:rPr>
              <a:t/>
            </a:r>
            <a:br>
              <a:rPr lang="en-IN" dirty="0">
                <a:solidFill>
                  <a:srgbClr val="7030A0"/>
                </a:solidFill>
              </a:rPr>
            </a:br>
            <a:r>
              <a:rPr lang="en-IN" dirty="0" smtClean="0">
                <a:solidFill>
                  <a:srgbClr val="7030A0"/>
                </a:solidFill>
              </a:rPr>
              <a:t/>
            </a:r>
            <a:br>
              <a:rPr lang="en-IN" dirty="0" smtClean="0">
                <a:solidFill>
                  <a:srgbClr val="7030A0"/>
                </a:solidFill>
              </a:rPr>
            </a:br>
            <a:r>
              <a:rPr lang="en-IN" dirty="0">
                <a:solidFill>
                  <a:srgbClr val="7030A0"/>
                </a:solidFill>
              </a:rPr>
              <a:t/>
            </a:r>
            <a:br>
              <a:rPr lang="en-IN" dirty="0">
                <a:solidFill>
                  <a:srgbClr val="7030A0"/>
                </a:solidFill>
              </a:rPr>
            </a:br>
            <a:r>
              <a:rPr lang="en-IN" dirty="0" smtClean="0">
                <a:solidFill>
                  <a:srgbClr val="7030A0"/>
                </a:solidFill>
              </a:rPr>
              <a:t/>
            </a:r>
            <a:br>
              <a:rPr lang="en-IN" dirty="0" smtClean="0">
                <a:solidFill>
                  <a:srgbClr val="7030A0"/>
                </a:solidFill>
              </a:rPr>
            </a:br>
            <a:r>
              <a:rPr lang="en-IN" dirty="0">
                <a:solidFill>
                  <a:srgbClr val="7030A0"/>
                </a:solidFill>
              </a:rPr>
              <a:t/>
            </a:r>
            <a:br>
              <a:rPr lang="en-IN" dirty="0">
                <a:solidFill>
                  <a:srgbClr val="7030A0"/>
                </a:solidFill>
              </a:rPr>
            </a:br>
            <a:r>
              <a:rPr lang="en-IN" dirty="0" smtClean="0">
                <a:solidFill>
                  <a:srgbClr val="7030A0"/>
                </a:solidFill>
              </a:rPr>
              <a:t/>
            </a:r>
            <a:br>
              <a:rPr lang="en-IN" dirty="0" smtClean="0">
                <a:solidFill>
                  <a:srgbClr val="7030A0"/>
                </a:solidFill>
              </a:rPr>
            </a:br>
            <a:r>
              <a:rPr lang="en-IN" dirty="0">
                <a:solidFill>
                  <a:srgbClr val="7030A0"/>
                </a:solidFill>
              </a:rPr>
              <a:t/>
            </a:r>
            <a:br>
              <a:rPr lang="en-IN" dirty="0">
                <a:solidFill>
                  <a:srgbClr val="7030A0"/>
                </a:solidFill>
              </a:rPr>
            </a:br>
            <a:r>
              <a:rPr lang="en-IN" dirty="0" smtClean="0">
                <a:solidFill>
                  <a:srgbClr val="7030A0"/>
                </a:solidFill>
              </a:rPr>
              <a:t>Management of Forest</a:t>
            </a:r>
            <a:br>
              <a:rPr lang="en-IN" dirty="0" smtClean="0">
                <a:solidFill>
                  <a:srgbClr val="7030A0"/>
                </a:solidFill>
              </a:rPr>
            </a:br>
            <a:endParaRPr lang="en-IN" dirty="0">
              <a:solidFill>
                <a:srgbClr val="7030A0"/>
              </a:solidFill>
            </a:endParaRPr>
          </a:p>
        </p:txBody>
      </p:sp>
      <p:sp>
        <p:nvSpPr>
          <p:cNvPr id="3" name="Content Placeholder 2"/>
          <p:cNvSpPr>
            <a:spLocks noGrp="1"/>
          </p:cNvSpPr>
          <p:nvPr>
            <p:ph idx="1"/>
          </p:nvPr>
        </p:nvSpPr>
        <p:spPr>
          <a:xfrm>
            <a:off x="1043492" y="1295400"/>
            <a:ext cx="6777317" cy="4537229"/>
          </a:xfrm>
        </p:spPr>
        <p:txBody>
          <a:bodyPr>
            <a:normAutofit fontScale="92500" lnSpcReduction="20000"/>
          </a:bodyPr>
          <a:lstStyle/>
          <a:p>
            <a:r>
              <a:rPr lang="en-IN" dirty="0" smtClean="0"/>
              <a:t>Local </a:t>
            </a:r>
            <a:r>
              <a:rPr lang="en-IN" dirty="0"/>
              <a:t>communities have been working traditionally for conservation of forests and trees</a:t>
            </a:r>
            <a:r>
              <a:rPr lang="en-IN" dirty="0" smtClean="0"/>
              <a:t>.</a:t>
            </a:r>
          </a:p>
          <a:p>
            <a:r>
              <a:rPr lang="en-IN" dirty="0" smtClean="0"/>
              <a:t> </a:t>
            </a:r>
            <a:r>
              <a:rPr lang="en-IN" dirty="0"/>
              <a:t>Magsaysay Award recipient </a:t>
            </a:r>
            <a:endParaRPr lang="en-IN" dirty="0" smtClean="0"/>
          </a:p>
          <a:p>
            <a:pPr marL="68580" indent="0">
              <a:buNone/>
            </a:pPr>
            <a:r>
              <a:rPr lang="en-IN" dirty="0" smtClean="0"/>
              <a:t>     Sunderlal Bahuguna </a:t>
            </a:r>
            <a:r>
              <a:rPr lang="en-IN" dirty="0"/>
              <a:t>gave momentum to the </a:t>
            </a:r>
            <a:endParaRPr lang="en-IN" dirty="0" smtClean="0"/>
          </a:p>
          <a:p>
            <a:pPr marL="68580" indent="0">
              <a:buNone/>
            </a:pPr>
            <a:r>
              <a:rPr lang="en-IN" dirty="0">
                <a:solidFill>
                  <a:srgbClr val="FF0000"/>
                </a:solidFill>
              </a:rPr>
              <a:t> </a:t>
            </a:r>
            <a:r>
              <a:rPr lang="en-IN" dirty="0" smtClean="0">
                <a:solidFill>
                  <a:srgbClr val="FF0000"/>
                </a:solidFill>
              </a:rPr>
              <a:t>    Chipko</a:t>
            </a:r>
            <a:r>
              <a:rPr lang="en-IN" dirty="0" smtClean="0"/>
              <a:t> </a:t>
            </a:r>
            <a:r>
              <a:rPr lang="en-IN" dirty="0">
                <a:solidFill>
                  <a:srgbClr val="FF0000"/>
                </a:solidFill>
              </a:rPr>
              <a:t>Andolan. </a:t>
            </a:r>
            <a:endParaRPr lang="en-IN" dirty="0" smtClean="0">
              <a:solidFill>
                <a:srgbClr val="FF0000"/>
              </a:solidFill>
            </a:endParaRPr>
          </a:p>
          <a:p>
            <a:r>
              <a:rPr lang="en-IN" dirty="0"/>
              <a:t>It was initiated in </a:t>
            </a:r>
            <a:r>
              <a:rPr lang="en-IN" dirty="0" err="1"/>
              <a:t>Tehri</a:t>
            </a:r>
            <a:r>
              <a:rPr lang="en-IN" dirty="0"/>
              <a:t> village of Garhwal. The people of that area realized the importance of forests and decided not to give timber products to people from other areas. They stood and hugged the trees and protested against cutting them.</a:t>
            </a:r>
            <a:br>
              <a:rPr lang="en-IN" dirty="0"/>
            </a:br>
            <a:r>
              <a:rPr lang="en-IN" dirty="0"/>
              <a:t>Soon the Andolan spread in nearby areas and they also started to protest against cutting of trees.</a:t>
            </a:r>
          </a:p>
          <a:p>
            <a:endParaRPr lang="en-IN" dirty="0"/>
          </a:p>
        </p:txBody>
      </p:sp>
    </p:spTree>
    <p:extLst>
      <p:ext uri="{BB962C8B-B14F-4D97-AF65-F5344CB8AC3E}">
        <p14:creationId xmlns:p14="http://schemas.microsoft.com/office/powerpoint/2010/main" val="3102902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Chipko Andolan - 1970</a:t>
            </a:r>
            <a:endParaRPr lang="en-IN" dirty="0">
              <a:solidFill>
                <a:srgbClr val="C00000"/>
              </a:solidFill>
            </a:endParaRPr>
          </a:p>
        </p:txBody>
      </p:sp>
      <p:pic>
        <p:nvPicPr>
          <p:cNvPr id="4" name="Content Placeholder 3" descr="https://www.successcds.net/images/science/chipko.jpg"/>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2581748" y="2324100"/>
            <a:ext cx="3699516" cy="3508375"/>
          </a:xfrm>
          <a:prstGeom prst="rect">
            <a:avLst/>
          </a:prstGeom>
          <a:noFill/>
          <a:ln>
            <a:noFill/>
          </a:ln>
        </p:spPr>
      </p:pic>
    </p:spTree>
    <p:extLst>
      <p:ext uri="{BB962C8B-B14F-4D97-AF65-F5344CB8AC3E}">
        <p14:creationId xmlns:p14="http://schemas.microsoft.com/office/powerpoint/2010/main" val="1354803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43490" y="762000"/>
            <a:ext cx="7024744" cy="1524000"/>
          </a:xfrm>
        </p:spPr>
        <p:txBody>
          <a:bodyPr>
            <a:normAutofit fontScale="90000"/>
          </a:bodyPr>
          <a:lstStyle/>
          <a:p>
            <a:r>
              <a:rPr lang="en-IN" dirty="0" smtClean="0"/>
              <a:t/>
            </a:r>
            <a:br>
              <a:rPr lang="en-IN" dirty="0" smtClean="0"/>
            </a:br>
            <a:r>
              <a:rPr lang="en-IN" dirty="0" smtClean="0"/>
              <a:t/>
            </a:r>
            <a:br>
              <a:rPr lang="en-IN" dirty="0" smtClean="0"/>
            </a:br>
            <a:r>
              <a:rPr lang="en-IN" dirty="0"/>
              <a:t/>
            </a:r>
            <a:br>
              <a:rPr lang="en-IN" dirty="0"/>
            </a:br>
            <a:r>
              <a:rPr lang="en-IN" dirty="0" smtClean="0"/>
              <a:t/>
            </a:r>
            <a:br>
              <a:rPr lang="en-IN" dirty="0" smtClean="0"/>
            </a:br>
            <a:r>
              <a:rPr lang="en-IN" dirty="0"/>
              <a:t/>
            </a:r>
            <a:br>
              <a:rPr lang="en-IN" dirty="0"/>
            </a:br>
            <a:r>
              <a:rPr lang="en-IN" dirty="0" smtClean="0"/>
              <a:t> </a:t>
            </a:r>
            <a:br>
              <a:rPr lang="en-IN" dirty="0" smtClean="0"/>
            </a:br>
            <a:r>
              <a:rPr lang="en-IN" dirty="0"/>
              <a:t> </a:t>
            </a:r>
            <a:r>
              <a:rPr lang="en-IN" dirty="0" smtClean="0"/>
              <a:t> </a:t>
            </a:r>
            <a:r>
              <a:rPr lang="en-IN" dirty="0" smtClean="0">
                <a:solidFill>
                  <a:srgbClr val="7030A0"/>
                </a:solidFill>
              </a:rPr>
              <a:t>People </a:t>
            </a:r>
            <a:r>
              <a:rPr lang="en-IN" dirty="0">
                <a:solidFill>
                  <a:srgbClr val="7030A0"/>
                </a:solidFill>
              </a:rPr>
              <a:t>Participation in the Management of </a:t>
            </a:r>
            <a:r>
              <a:rPr lang="en-IN" dirty="0" smtClean="0">
                <a:solidFill>
                  <a:srgbClr val="7030A0"/>
                </a:solidFill>
              </a:rPr>
              <a:t>Forests</a:t>
            </a:r>
            <a:r>
              <a:rPr lang="en-IN" dirty="0"/>
              <a:t/>
            </a:r>
            <a:br>
              <a:rPr lang="en-IN" dirty="0"/>
            </a:br>
            <a:endParaRPr lang="en-IN" dirty="0"/>
          </a:p>
        </p:txBody>
      </p:sp>
      <p:sp>
        <p:nvSpPr>
          <p:cNvPr id="5" name="Content Placeholder 4"/>
          <p:cNvSpPr>
            <a:spLocks noGrp="1"/>
          </p:cNvSpPr>
          <p:nvPr>
            <p:ph idx="1"/>
          </p:nvPr>
        </p:nvSpPr>
        <p:spPr>
          <a:xfrm>
            <a:off x="1043492" y="1981200"/>
            <a:ext cx="6777317" cy="3886200"/>
          </a:xfrm>
        </p:spPr>
        <p:txBody>
          <a:bodyPr>
            <a:normAutofit fontScale="70000" lnSpcReduction="20000"/>
          </a:bodyPr>
          <a:lstStyle/>
          <a:p>
            <a:r>
              <a:rPr lang="en-IN" sz="4200" dirty="0" smtClean="0"/>
              <a:t>The </a:t>
            </a:r>
            <a:r>
              <a:rPr lang="en-IN" sz="4200" dirty="0"/>
              <a:t>acceptance of locals who live in harmony with natural resources is vital for forest conservation measures. </a:t>
            </a:r>
            <a:endParaRPr lang="en-IN" sz="4200" dirty="0" smtClean="0"/>
          </a:p>
          <a:p>
            <a:pPr marL="68580" indent="0">
              <a:buNone/>
            </a:pPr>
            <a:endParaRPr lang="en-IN" sz="4200" dirty="0" smtClean="0"/>
          </a:p>
          <a:p>
            <a:r>
              <a:rPr lang="en-IN" sz="4200" dirty="0" smtClean="0"/>
              <a:t>In </a:t>
            </a:r>
            <a:r>
              <a:rPr lang="en-IN" sz="4200" dirty="0"/>
              <a:t>1972, the West Bengal forest department found that they have failed in maintaining the degraded Sal forests. </a:t>
            </a:r>
            <a:endParaRPr lang="en-IN" sz="4200" dirty="0" smtClean="0"/>
          </a:p>
          <a:p>
            <a:endParaRPr lang="en-IN" dirty="0"/>
          </a:p>
        </p:txBody>
      </p:sp>
    </p:spTree>
    <p:extLst>
      <p:ext uri="{BB962C8B-B14F-4D97-AF65-F5344CB8AC3E}">
        <p14:creationId xmlns:p14="http://schemas.microsoft.com/office/powerpoint/2010/main" val="157376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3200" dirty="0" err="1" smtClean="0">
                <a:solidFill>
                  <a:srgbClr val="C00000"/>
                </a:solidFill>
              </a:rPr>
              <a:t>Ajit</a:t>
            </a:r>
            <a:r>
              <a:rPr lang="en-US" sz="3200" dirty="0" smtClean="0">
                <a:solidFill>
                  <a:srgbClr val="C00000"/>
                </a:solidFill>
              </a:rPr>
              <a:t> </a:t>
            </a:r>
            <a:r>
              <a:rPr lang="en-US" sz="3200" dirty="0" err="1" smtClean="0">
                <a:solidFill>
                  <a:srgbClr val="C00000"/>
                </a:solidFill>
              </a:rPr>
              <a:t>kumar</a:t>
            </a:r>
            <a:r>
              <a:rPr lang="en-US" sz="3200" dirty="0" smtClean="0">
                <a:solidFill>
                  <a:srgbClr val="C00000"/>
                </a:solidFill>
              </a:rPr>
              <a:t> Banerjee</a:t>
            </a:r>
            <a:endParaRPr lang="en-IN" sz="3200" dirty="0">
              <a:solidFill>
                <a:srgbClr val="C00000"/>
              </a:solidFill>
            </a:endParaRPr>
          </a:p>
        </p:txBody>
      </p:sp>
      <p:sp>
        <p:nvSpPr>
          <p:cNvPr id="9" name="Content Placeholder 8"/>
          <p:cNvSpPr>
            <a:spLocks noGrp="1"/>
          </p:cNvSpPr>
          <p:nvPr>
            <p:ph sz="quarter" idx="14"/>
          </p:nvPr>
        </p:nvSpPr>
        <p:spPr>
          <a:xfrm>
            <a:off x="3886200" y="2313431"/>
            <a:ext cx="4178808" cy="3493008"/>
          </a:xfrm>
        </p:spPr>
        <p:txBody>
          <a:bodyPr>
            <a:normAutofit fontScale="85000" lnSpcReduction="10000"/>
          </a:bodyPr>
          <a:lstStyle/>
          <a:p>
            <a:r>
              <a:rPr lang="en-IN" dirty="0"/>
              <a:t>So, to overcome this, department was forced to changed the strategy. Forest officer A.K. Banerjee involved villagers in protection of 1272 hectares of badly degraded Sal forests in </a:t>
            </a:r>
          </a:p>
          <a:p>
            <a:r>
              <a:rPr lang="en-IN" dirty="0"/>
              <a:t>Arabari forest range of Midnapore district. In return he allowed villagers to collect fuelwood and fodder on payment of nominal fee.  </a:t>
            </a:r>
          </a:p>
          <a:p>
            <a:endParaRPr lang="en-IN" dirty="0"/>
          </a:p>
        </p:txBody>
      </p:sp>
      <p:pic>
        <p:nvPicPr>
          <p:cNvPr id="11" name="Content Placeholder 10" descr="C:\Users\AECS3PC\Desktop\Cl 10 chap 9\download.jpg"/>
          <p:cNvPicPr>
            <a:picLocks noGrp="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219200" y="2362200"/>
            <a:ext cx="2743200" cy="2667000"/>
          </a:xfrm>
          <a:prstGeom prst="rect">
            <a:avLst/>
          </a:prstGeom>
          <a:noFill/>
          <a:ln>
            <a:noFill/>
          </a:ln>
        </p:spPr>
      </p:pic>
    </p:spTree>
    <p:extLst>
      <p:ext uri="{BB962C8B-B14F-4D97-AF65-F5344CB8AC3E}">
        <p14:creationId xmlns:p14="http://schemas.microsoft.com/office/powerpoint/2010/main" val="4040625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4" name="Content Placeholder 3"/>
          <p:cNvSpPr>
            <a:spLocks noGrp="1"/>
          </p:cNvSpPr>
          <p:nvPr>
            <p:ph sz="quarter" idx="14"/>
          </p:nvPr>
        </p:nvSpPr>
        <p:spPr>
          <a:xfrm>
            <a:off x="4645152" y="990600"/>
            <a:ext cx="3419856" cy="4815839"/>
          </a:xfrm>
        </p:spPr>
        <p:txBody>
          <a:bodyPr>
            <a:normAutofit lnSpcReduction="10000"/>
          </a:bodyPr>
          <a:lstStyle/>
          <a:p>
            <a:r>
              <a:rPr lang="en-IN" dirty="0"/>
              <a:t>Surveillance and policing had led to complete alienation of the people which led to clashes between forest officials and villagers. </a:t>
            </a:r>
          </a:p>
          <a:p>
            <a:r>
              <a:rPr lang="en-IN" dirty="0"/>
              <a:t>Also 25% of final harvest was given to village community.</a:t>
            </a:r>
          </a:p>
          <a:p>
            <a:endParaRPr lang="en-IN" dirty="0"/>
          </a:p>
        </p:txBody>
      </p:sp>
      <p:pic>
        <p:nvPicPr>
          <p:cNvPr id="5" name="Content Placeholder 4" descr="C:\Users\AECS3PC\Desktop\Cl 10 chap 9\images.jpg"/>
          <p:cNvPicPr>
            <a:picLocks noGrp="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066800" y="1066800"/>
            <a:ext cx="3581400" cy="4419600"/>
          </a:xfrm>
          <a:prstGeom prst="rect">
            <a:avLst/>
          </a:prstGeom>
          <a:noFill/>
          <a:ln>
            <a:noFill/>
          </a:ln>
        </p:spPr>
      </p:pic>
    </p:spTree>
    <p:extLst>
      <p:ext uri="{BB962C8B-B14F-4D97-AF65-F5344CB8AC3E}">
        <p14:creationId xmlns:p14="http://schemas.microsoft.com/office/powerpoint/2010/main" val="31516554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normAutofit/>
          </a:bodyPr>
          <a:lstStyle/>
          <a:p>
            <a:r>
              <a:rPr lang="en-US" sz="2800" b="1" dirty="0" smtClean="0">
                <a:solidFill>
                  <a:srgbClr val="7030A0"/>
                </a:solidFill>
              </a:rPr>
              <a:t>Sal trees </a:t>
            </a:r>
            <a:r>
              <a:rPr lang="en-US" sz="2800" dirty="0" smtClean="0">
                <a:solidFill>
                  <a:srgbClr val="7030A0"/>
                </a:solidFill>
              </a:rPr>
              <a:t>in a forest.</a:t>
            </a:r>
            <a:endParaRPr lang="en-IN" sz="2800" dirty="0">
              <a:solidFill>
                <a:srgbClr val="7030A0"/>
              </a:solidFill>
            </a:endParaRPr>
          </a:p>
        </p:txBody>
      </p:sp>
      <p:sp>
        <p:nvSpPr>
          <p:cNvPr id="7" name="Text Placeholder 6"/>
          <p:cNvSpPr>
            <a:spLocks noGrp="1"/>
          </p:cNvSpPr>
          <p:nvPr>
            <p:ph type="body" idx="1"/>
          </p:nvPr>
        </p:nvSpPr>
        <p:spPr/>
        <p:txBody>
          <a:bodyPr/>
          <a:lstStyle/>
          <a:p>
            <a:endParaRPr lang="en-IN" dirty="0"/>
          </a:p>
        </p:txBody>
      </p:sp>
      <p:pic>
        <p:nvPicPr>
          <p:cNvPr id="4" name="Content Placeholder 3" descr="C:\Users\AECS3PC\Desktop\Cl 10 chap 9\download (1).jpg"/>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990600" y="1981200"/>
            <a:ext cx="2924175" cy="3124200"/>
          </a:xfrm>
          <a:prstGeom prst="rect">
            <a:avLst/>
          </a:prstGeom>
          <a:noFill/>
          <a:ln>
            <a:noFill/>
          </a:ln>
        </p:spPr>
      </p:pic>
      <p:sp>
        <p:nvSpPr>
          <p:cNvPr id="8" name="Text Placeholder 7"/>
          <p:cNvSpPr>
            <a:spLocks noGrp="1"/>
          </p:cNvSpPr>
          <p:nvPr>
            <p:ph type="body" sz="quarter" idx="3"/>
          </p:nvPr>
        </p:nvSpPr>
        <p:spPr>
          <a:xfrm>
            <a:off x="4114800" y="1752600"/>
            <a:ext cx="4190999" cy="838200"/>
          </a:xfrm>
        </p:spPr>
        <p:txBody>
          <a:bodyPr>
            <a:normAutofit/>
          </a:bodyPr>
          <a:lstStyle/>
          <a:p>
            <a:r>
              <a:rPr lang="en-US" dirty="0" smtClean="0">
                <a:solidFill>
                  <a:srgbClr val="7030A0"/>
                </a:solidFill>
              </a:rPr>
              <a:t>Peoples involvement in protection of their forest.</a:t>
            </a:r>
            <a:endParaRPr lang="en-IN" dirty="0">
              <a:solidFill>
                <a:srgbClr val="7030A0"/>
              </a:solidFill>
            </a:endParaRPr>
          </a:p>
        </p:txBody>
      </p:sp>
      <p:sp>
        <p:nvSpPr>
          <p:cNvPr id="9" name="Content Placeholder 8"/>
          <p:cNvSpPr>
            <a:spLocks noGrp="1"/>
          </p:cNvSpPr>
          <p:nvPr>
            <p:ph sz="quarter" idx="4"/>
          </p:nvPr>
        </p:nvSpPr>
        <p:spPr/>
        <p:txBody>
          <a:bodyPr/>
          <a:lstStyle/>
          <a:p>
            <a:endParaRPr lang="en-IN"/>
          </a:p>
        </p:txBody>
      </p:sp>
      <p:pic>
        <p:nvPicPr>
          <p:cNvPr id="6" name="Picture 5" descr="C:\Users\AECS3PC\Desktop\Cl 10 chap 9\images (2).jpg"/>
          <p:cNvPicPr/>
          <p:nvPr/>
        </p:nvPicPr>
        <p:blipFill>
          <a:blip r:embed="rId3">
            <a:extLst>
              <a:ext uri="{28A0092B-C50C-407E-A947-70E740481C1C}">
                <a14:useLocalDpi xmlns:a14="http://schemas.microsoft.com/office/drawing/2010/main" val="0"/>
              </a:ext>
            </a:extLst>
          </a:blip>
          <a:srcRect/>
          <a:stretch>
            <a:fillRect/>
          </a:stretch>
        </p:blipFill>
        <p:spPr bwMode="auto">
          <a:xfrm>
            <a:off x="4114800" y="2743200"/>
            <a:ext cx="4038600" cy="3048000"/>
          </a:xfrm>
          <a:prstGeom prst="rect">
            <a:avLst/>
          </a:prstGeom>
          <a:noFill/>
          <a:ln>
            <a:noFill/>
          </a:ln>
        </p:spPr>
      </p:pic>
    </p:spTree>
    <p:extLst>
      <p:ext uri="{BB962C8B-B14F-4D97-AF65-F5344CB8AC3E}">
        <p14:creationId xmlns:p14="http://schemas.microsoft.com/office/powerpoint/2010/main" val="2983267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95400"/>
            <a:ext cx="7010400" cy="914400"/>
          </a:xfrm>
        </p:spPr>
        <p:txBody>
          <a:bodyPr>
            <a:normAutofit fontScale="90000"/>
          </a:bodyPr>
          <a:lstStyle/>
          <a:p>
            <a:r>
              <a:rPr lang="en-IN" dirty="0" smtClean="0">
                <a:solidFill>
                  <a:srgbClr val="7030A0"/>
                </a:solidFill>
                <a:effectLst/>
              </a:rPr>
              <a:t>    </a:t>
            </a:r>
            <a:br>
              <a:rPr lang="en-IN" dirty="0" smtClean="0">
                <a:solidFill>
                  <a:srgbClr val="7030A0"/>
                </a:solidFill>
                <a:effectLst/>
              </a:rPr>
            </a:br>
            <a:r>
              <a:rPr lang="en-IN" dirty="0" smtClean="0">
                <a:solidFill>
                  <a:srgbClr val="7030A0"/>
                </a:solidFill>
                <a:effectLst/>
              </a:rPr>
              <a:t>Methods </a:t>
            </a:r>
            <a:r>
              <a:rPr lang="en-IN" dirty="0">
                <a:solidFill>
                  <a:srgbClr val="7030A0"/>
                </a:solidFill>
                <a:effectLst/>
              </a:rPr>
              <a:t>of Forest Conservation</a:t>
            </a:r>
            <a:br>
              <a:rPr lang="en-IN" dirty="0">
                <a:solidFill>
                  <a:srgbClr val="7030A0"/>
                </a:solidFill>
                <a:effectLst/>
              </a:rPr>
            </a:br>
            <a:endParaRPr lang="en-IN" dirty="0">
              <a:solidFill>
                <a:srgbClr val="7030A0"/>
              </a:solidFill>
            </a:endParaRPr>
          </a:p>
        </p:txBody>
      </p:sp>
      <p:sp>
        <p:nvSpPr>
          <p:cNvPr id="3" name="Content Placeholder 2"/>
          <p:cNvSpPr>
            <a:spLocks noGrp="1"/>
          </p:cNvSpPr>
          <p:nvPr>
            <p:ph idx="1"/>
          </p:nvPr>
        </p:nvSpPr>
        <p:spPr>
          <a:xfrm>
            <a:off x="1043492" y="1828800"/>
            <a:ext cx="6777317" cy="4003829"/>
          </a:xfrm>
        </p:spPr>
        <p:txBody>
          <a:bodyPr>
            <a:normAutofit fontScale="92500"/>
          </a:bodyPr>
          <a:lstStyle/>
          <a:p>
            <a:pPr lvl="0"/>
            <a:r>
              <a:rPr lang="en-IN" dirty="0"/>
              <a:t>One of the most common method of forest conservation is silviculture. It is a method in which trees are grown and cultivated.</a:t>
            </a:r>
          </a:p>
          <a:p>
            <a:pPr lvl="0"/>
            <a:r>
              <a:rPr lang="en-IN" dirty="0"/>
              <a:t>Social forestry deals with the management and protection of the forest.</a:t>
            </a:r>
          </a:p>
          <a:p>
            <a:pPr lvl="0"/>
            <a:r>
              <a:rPr lang="en-IN" dirty="0"/>
              <a:t>Agroforestry includes land management for the cultivation of trees or shrubs.</a:t>
            </a:r>
          </a:p>
          <a:p>
            <a:r>
              <a:rPr lang="en-IN" b="1" dirty="0"/>
              <a:t>Red Data </a:t>
            </a:r>
            <a:r>
              <a:rPr lang="en-IN" b="1" dirty="0" smtClean="0"/>
              <a:t>Book  </a:t>
            </a:r>
            <a:r>
              <a:rPr lang="en-IN" dirty="0"/>
              <a:t>It is a document for recording the list of the endangered and rare species of animals, plants, fungi as well as some local species also.</a:t>
            </a:r>
          </a:p>
          <a:p>
            <a:endParaRPr lang="en-IN" dirty="0"/>
          </a:p>
          <a:p>
            <a:endParaRPr lang="en-IN" dirty="0"/>
          </a:p>
        </p:txBody>
      </p:sp>
    </p:spTree>
    <p:extLst>
      <p:ext uri="{BB962C8B-B14F-4D97-AF65-F5344CB8AC3E}">
        <p14:creationId xmlns:p14="http://schemas.microsoft.com/office/powerpoint/2010/main" val="42588488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648736"/>
          </a:xfrm>
        </p:spPr>
        <p:txBody>
          <a:bodyPr>
            <a:normAutofit fontScale="90000"/>
          </a:bodyPr>
          <a:lstStyle/>
          <a:p>
            <a:r>
              <a:rPr lang="en-US" dirty="0" smtClean="0">
                <a:solidFill>
                  <a:srgbClr val="C00000"/>
                </a:solidFill>
              </a:rPr>
              <a:t>Red data book</a:t>
            </a:r>
            <a:endParaRPr lang="en-IN" dirty="0">
              <a:solidFill>
                <a:srgbClr val="C00000"/>
              </a:solidFill>
            </a:endParaRPr>
          </a:p>
        </p:txBody>
      </p:sp>
      <p:pic>
        <p:nvPicPr>
          <p:cNvPr id="4" name="Content Placeholder 3" descr="C:\Users\AECS3PC\Desktop\Cl 10 chap 9\download (2).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2209800"/>
            <a:ext cx="3352800" cy="2286000"/>
          </a:xfrm>
          <a:prstGeom prst="rect">
            <a:avLst/>
          </a:prstGeom>
          <a:noFill/>
          <a:ln>
            <a:noFill/>
          </a:ln>
        </p:spPr>
      </p:pic>
      <p:pic>
        <p:nvPicPr>
          <p:cNvPr id="5" name="Picture 4" descr="C:\Users\AECS3PC\Desktop\Cl 10 chap 9\images (4).jpg"/>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905000"/>
            <a:ext cx="4038600" cy="3962400"/>
          </a:xfrm>
          <a:prstGeom prst="rect">
            <a:avLst/>
          </a:prstGeom>
          <a:noFill/>
          <a:ln>
            <a:noFill/>
          </a:ln>
        </p:spPr>
      </p:pic>
    </p:spTree>
    <p:extLst>
      <p:ext uri="{BB962C8B-B14F-4D97-AF65-F5344CB8AC3E}">
        <p14:creationId xmlns:p14="http://schemas.microsoft.com/office/powerpoint/2010/main" val="2645818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Why Do We Need To Manage Our Natural Resources?</a:t>
            </a:r>
            <a:endParaRPr lang="en-IN" dirty="0">
              <a:solidFill>
                <a:srgbClr val="002060"/>
              </a:solidFill>
            </a:endParaRPr>
          </a:p>
        </p:txBody>
      </p:sp>
      <p:sp>
        <p:nvSpPr>
          <p:cNvPr id="3" name="Content Placeholder 2"/>
          <p:cNvSpPr>
            <a:spLocks noGrp="1"/>
          </p:cNvSpPr>
          <p:nvPr>
            <p:ph idx="1"/>
          </p:nvPr>
        </p:nvSpPr>
        <p:spPr/>
        <p:txBody>
          <a:bodyPr>
            <a:normAutofit fontScale="85000" lnSpcReduction="20000"/>
          </a:bodyPr>
          <a:lstStyle/>
          <a:p>
            <a:endParaRPr lang="en-US" dirty="0" smtClean="0">
              <a:solidFill>
                <a:srgbClr val="002060"/>
              </a:solidFill>
            </a:endParaRPr>
          </a:p>
          <a:p>
            <a:r>
              <a:rPr lang="en-US" dirty="0" smtClean="0"/>
              <a:t>To sustain and conserve our environment</a:t>
            </a:r>
            <a:r>
              <a:rPr lang="en-US" dirty="0" smtClean="0">
                <a:solidFill>
                  <a:srgbClr val="002060"/>
                </a:solidFill>
              </a:rPr>
              <a:t>.</a:t>
            </a:r>
          </a:p>
          <a:p>
            <a:r>
              <a:rPr lang="en-IN" dirty="0" smtClean="0"/>
              <a:t> Management </a:t>
            </a:r>
            <a:r>
              <a:rPr lang="en-IN" dirty="0"/>
              <a:t>also ensures the availability </a:t>
            </a:r>
            <a:endParaRPr lang="en-IN" dirty="0" smtClean="0"/>
          </a:p>
          <a:p>
            <a:pPr marL="68580" indent="0">
              <a:buNone/>
            </a:pPr>
            <a:r>
              <a:rPr lang="en-IN" dirty="0"/>
              <a:t> </a:t>
            </a:r>
            <a:r>
              <a:rPr lang="en-IN" dirty="0" smtClean="0"/>
              <a:t>     of </a:t>
            </a:r>
            <a:r>
              <a:rPr lang="en-IN" dirty="0"/>
              <a:t>these resources always- today for </a:t>
            </a:r>
            <a:r>
              <a:rPr lang="en-IN" dirty="0" smtClean="0"/>
              <a:t>us</a:t>
            </a:r>
          </a:p>
          <a:p>
            <a:pPr marL="68580" indent="0">
              <a:buNone/>
            </a:pPr>
            <a:r>
              <a:rPr lang="en-IN" dirty="0" smtClean="0"/>
              <a:t>      and </a:t>
            </a:r>
            <a:r>
              <a:rPr lang="en-IN" dirty="0"/>
              <a:t>tomorrow for future generations</a:t>
            </a:r>
            <a:r>
              <a:rPr lang="en-IN" dirty="0" smtClean="0"/>
              <a:t>. </a:t>
            </a:r>
          </a:p>
          <a:p>
            <a:pPr marL="525780" indent="-457200"/>
            <a:r>
              <a:rPr lang="en-IN" dirty="0" smtClean="0"/>
              <a:t>  The </a:t>
            </a:r>
            <a:r>
              <a:rPr lang="en-IN" dirty="0"/>
              <a:t>resources </a:t>
            </a:r>
            <a:r>
              <a:rPr lang="en-IN" dirty="0" smtClean="0"/>
              <a:t>are </a:t>
            </a:r>
            <a:r>
              <a:rPr lang="en-IN" dirty="0"/>
              <a:t>present in limited quantity. </a:t>
            </a:r>
            <a:endParaRPr lang="en-IN" dirty="0" smtClean="0"/>
          </a:p>
          <a:p>
            <a:pPr marL="525780" indent="-457200"/>
            <a:r>
              <a:rPr lang="en-IN" dirty="0"/>
              <a:t> </a:t>
            </a:r>
            <a:r>
              <a:rPr lang="en-IN" dirty="0" smtClean="0"/>
              <a:t>With </a:t>
            </a:r>
            <a:r>
              <a:rPr lang="en-IN" dirty="0"/>
              <a:t>the increase in population, the demand for resources are increasing. </a:t>
            </a:r>
            <a:endParaRPr lang="en-IN" dirty="0" smtClean="0"/>
          </a:p>
          <a:p>
            <a:pPr marL="525780" indent="-457200"/>
            <a:r>
              <a:rPr lang="en-IN" dirty="0" smtClean="0"/>
              <a:t>So</a:t>
            </a:r>
            <a:r>
              <a:rPr lang="en-IN" dirty="0"/>
              <a:t>, there is a need to manage the resources to minimize their use and preventing the exploitation of resources.</a:t>
            </a:r>
          </a:p>
          <a:p>
            <a:pPr marL="68580" indent="0">
              <a:buNone/>
            </a:pPr>
            <a:endParaRPr lang="en-IN" dirty="0"/>
          </a:p>
          <a:p>
            <a:endParaRPr lang="en-IN" dirty="0">
              <a:solidFill>
                <a:srgbClr val="002060"/>
              </a:solidFill>
            </a:endParaRPr>
          </a:p>
        </p:txBody>
      </p:sp>
    </p:spTree>
    <p:extLst>
      <p:ext uri="{BB962C8B-B14F-4D97-AF65-F5344CB8AC3E}">
        <p14:creationId xmlns:p14="http://schemas.microsoft.com/office/powerpoint/2010/main" val="3864034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1000"/>
                                        <p:tgtEl>
                                          <p:spTgt spid="3">
                                            <p:txEl>
                                              <p:pRg st="7" end="7"/>
                                            </p:txEl>
                                          </p:spTgt>
                                        </p:tgtEl>
                                      </p:cBhvr>
                                    </p:animEffect>
                                    <p:anim calcmode="lin" valueType="num">
                                      <p:cBhvr>
                                        <p:cTn id="3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2248936"/>
          </a:xfrm>
        </p:spPr>
        <p:txBody>
          <a:bodyPr>
            <a:normAutofit/>
          </a:bodyPr>
          <a:lstStyle/>
          <a:p>
            <a:r>
              <a:rPr lang="en-US" dirty="0">
                <a:solidFill>
                  <a:srgbClr val="00B050"/>
                </a:solidFill>
              </a:rPr>
              <a:t>End of module I </a:t>
            </a:r>
            <a:r>
              <a:rPr lang="en-IN" dirty="0">
                <a:solidFill>
                  <a:srgbClr val="00B050"/>
                </a:solidFill>
              </a:rPr>
              <a:t/>
            </a:r>
            <a:br>
              <a:rPr lang="en-IN" dirty="0">
                <a:solidFill>
                  <a:srgbClr val="00B050"/>
                </a:solidFill>
              </a:rPr>
            </a:br>
            <a:endParaRPr lang="en-IN" dirty="0">
              <a:solidFill>
                <a:srgbClr val="00B050"/>
              </a:solidFill>
            </a:endParaRPr>
          </a:p>
        </p:txBody>
      </p:sp>
      <p:sp>
        <p:nvSpPr>
          <p:cNvPr id="3" name="Content Placeholder 2"/>
          <p:cNvSpPr>
            <a:spLocks noGrp="1"/>
          </p:cNvSpPr>
          <p:nvPr>
            <p:ph idx="1"/>
          </p:nvPr>
        </p:nvSpPr>
        <p:spPr>
          <a:xfrm>
            <a:off x="1043492" y="3276600"/>
            <a:ext cx="6777317" cy="2556029"/>
          </a:xfrm>
        </p:spPr>
        <p:txBody>
          <a:bodyPr/>
          <a:lstStyle/>
          <a:p>
            <a:pPr marL="68580" indent="0">
              <a:buNone/>
            </a:pPr>
            <a:r>
              <a:rPr lang="en-US" b="1" dirty="0" smtClean="0"/>
              <a:t>Varalakshmi . M</a:t>
            </a:r>
          </a:p>
          <a:p>
            <a:pPr marL="68580" indent="0">
              <a:buNone/>
            </a:pPr>
            <a:r>
              <a:rPr lang="en-US" dirty="0" smtClean="0"/>
              <a:t>TGT </a:t>
            </a:r>
          </a:p>
          <a:p>
            <a:pPr marL="68580" indent="0">
              <a:buNone/>
            </a:pPr>
            <a:r>
              <a:rPr lang="en-US" dirty="0" smtClean="0"/>
              <a:t>AECS,ANUPURAM</a:t>
            </a:r>
            <a:endParaRPr lang="en-IN" dirty="0"/>
          </a:p>
        </p:txBody>
      </p:sp>
    </p:spTree>
    <p:extLst>
      <p:ext uri="{BB962C8B-B14F-4D97-AF65-F5344CB8AC3E}">
        <p14:creationId xmlns:p14="http://schemas.microsoft.com/office/powerpoint/2010/main" val="687805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Classification of Natural Resources</a:t>
            </a:r>
            <a:endParaRPr lang="en-IN" dirty="0">
              <a:solidFill>
                <a:srgbClr val="002060"/>
              </a:solidFill>
            </a:endParaRPr>
          </a:p>
        </p:txBody>
      </p:sp>
      <p:sp>
        <p:nvSpPr>
          <p:cNvPr id="3" name="Content Placeholder 2"/>
          <p:cNvSpPr>
            <a:spLocks noGrp="1"/>
          </p:cNvSpPr>
          <p:nvPr>
            <p:ph idx="1"/>
          </p:nvPr>
        </p:nvSpPr>
        <p:spPr/>
        <p:txBody>
          <a:bodyPr>
            <a:normAutofit fontScale="92500" lnSpcReduction="20000"/>
          </a:bodyPr>
          <a:lstStyle/>
          <a:p>
            <a:r>
              <a:rPr lang="en-IN" dirty="0"/>
              <a:t>Natural Resources are obtained from earth and its environment. Natural resources are classified as-</a:t>
            </a:r>
          </a:p>
          <a:p>
            <a:r>
              <a:rPr lang="en-IN" dirty="0"/>
              <a:t>Renewable resources which are continuously available for use. They do not get exhausted with time. </a:t>
            </a:r>
            <a:r>
              <a:rPr lang="en-IN" b="1" dirty="0"/>
              <a:t>For Example</a:t>
            </a:r>
            <a:r>
              <a:rPr lang="en-IN" dirty="0"/>
              <a:t>, Sunlight, Wind, Water etc.</a:t>
            </a:r>
          </a:p>
          <a:p>
            <a:r>
              <a:rPr lang="en-IN" b="1" dirty="0"/>
              <a:t>Non-renewable Resources</a:t>
            </a:r>
            <a:r>
              <a:rPr lang="en-IN" dirty="0"/>
              <a:t> are those which gets exhausted with time. They are present in limited amount on the earth. </a:t>
            </a:r>
            <a:r>
              <a:rPr lang="en-IN" b="1" dirty="0"/>
              <a:t>For Example</a:t>
            </a:r>
            <a:r>
              <a:rPr lang="en-IN" dirty="0"/>
              <a:t>, Minerals.</a:t>
            </a:r>
          </a:p>
          <a:p>
            <a:endParaRPr lang="en-IN" dirty="0"/>
          </a:p>
        </p:txBody>
      </p:sp>
    </p:spTree>
    <p:extLst>
      <p:ext uri="{BB962C8B-B14F-4D97-AF65-F5344CB8AC3E}">
        <p14:creationId xmlns:p14="http://schemas.microsoft.com/office/powerpoint/2010/main" val="3567506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2362200"/>
          </a:xfrm>
        </p:spPr>
        <p:txBody>
          <a:bodyPr>
            <a:normAutofit/>
          </a:bodyPr>
          <a:lstStyle/>
          <a:p>
            <a:r>
              <a:rPr lang="en-IN" sz="3600" dirty="0" smtClean="0">
                <a:solidFill>
                  <a:srgbClr val="002060"/>
                </a:solidFill>
                <a:effectLst/>
              </a:rPr>
              <a:t>          Natural </a:t>
            </a:r>
            <a:r>
              <a:rPr lang="en-IN" sz="3600" dirty="0">
                <a:solidFill>
                  <a:srgbClr val="002060"/>
                </a:solidFill>
                <a:effectLst/>
              </a:rPr>
              <a:t>Resources are also </a:t>
            </a:r>
            <a:r>
              <a:rPr lang="en-IN" sz="3600" dirty="0" smtClean="0">
                <a:solidFill>
                  <a:srgbClr val="002060"/>
                </a:solidFill>
                <a:effectLst/>
              </a:rPr>
              <a:t>   </a:t>
            </a:r>
            <a:br>
              <a:rPr lang="en-IN" sz="3600" dirty="0" smtClean="0">
                <a:solidFill>
                  <a:srgbClr val="002060"/>
                </a:solidFill>
                <a:effectLst/>
              </a:rPr>
            </a:br>
            <a:r>
              <a:rPr lang="en-IN" sz="3600" dirty="0">
                <a:solidFill>
                  <a:srgbClr val="002060"/>
                </a:solidFill>
              </a:rPr>
              <a:t> </a:t>
            </a:r>
            <a:r>
              <a:rPr lang="en-IN" sz="3600" dirty="0" smtClean="0">
                <a:solidFill>
                  <a:srgbClr val="002060"/>
                </a:solidFill>
              </a:rPr>
              <a:t>         </a:t>
            </a:r>
            <a:r>
              <a:rPr lang="en-IN" sz="3600" dirty="0" smtClean="0">
                <a:solidFill>
                  <a:srgbClr val="002060"/>
                </a:solidFill>
                <a:effectLst/>
              </a:rPr>
              <a:t>classified </a:t>
            </a:r>
            <a:r>
              <a:rPr lang="en-IN" sz="3600" dirty="0">
                <a:solidFill>
                  <a:srgbClr val="002060"/>
                </a:solidFill>
                <a:effectLst/>
              </a:rPr>
              <a:t>as </a:t>
            </a:r>
            <a:r>
              <a:rPr lang="en-IN" sz="3600" dirty="0" smtClean="0">
                <a:solidFill>
                  <a:srgbClr val="002060"/>
                </a:solidFill>
                <a:effectLst/>
              </a:rPr>
              <a:t>Biotic </a:t>
            </a:r>
            <a:r>
              <a:rPr lang="en-IN" sz="3600" dirty="0">
                <a:solidFill>
                  <a:srgbClr val="002060"/>
                </a:solidFill>
                <a:effectLst/>
              </a:rPr>
              <a:t>and </a:t>
            </a:r>
            <a:r>
              <a:rPr lang="en-IN" sz="3600" dirty="0" smtClean="0">
                <a:solidFill>
                  <a:srgbClr val="002060"/>
                </a:solidFill>
                <a:effectLst/>
              </a:rPr>
              <a:t/>
            </a:r>
            <a:br>
              <a:rPr lang="en-IN" sz="3600" dirty="0" smtClean="0">
                <a:solidFill>
                  <a:srgbClr val="002060"/>
                </a:solidFill>
                <a:effectLst/>
              </a:rPr>
            </a:br>
            <a:r>
              <a:rPr lang="en-IN" sz="3600" dirty="0">
                <a:solidFill>
                  <a:srgbClr val="002060"/>
                </a:solidFill>
              </a:rPr>
              <a:t> </a:t>
            </a:r>
            <a:r>
              <a:rPr lang="en-IN" sz="3600" dirty="0" smtClean="0">
                <a:solidFill>
                  <a:srgbClr val="002060"/>
                </a:solidFill>
              </a:rPr>
              <a:t>         A</a:t>
            </a:r>
            <a:r>
              <a:rPr lang="en-IN" sz="3600" dirty="0" smtClean="0">
                <a:solidFill>
                  <a:srgbClr val="002060"/>
                </a:solidFill>
                <a:effectLst/>
              </a:rPr>
              <a:t>biotic resources.</a:t>
            </a:r>
            <a:endParaRPr lang="en-IN" sz="3600" dirty="0">
              <a:solidFill>
                <a:srgbClr val="002060"/>
              </a:solidFill>
            </a:endParaRPr>
          </a:p>
        </p:txBody>
      </p:sp>
      <p:sp>
        <p:nvSpPr>
          <p:cNvPr id="3" name="Content Placeholder 2"/>
          <p:cNvSpPr>
            <a:spLocks noGrp="1"/>
          </p:cNvSpPr>
          <p:nvPr>
            <p:ph idx="1"/>
          </p:nvPr>
        </p:nvSpPr>
        <p:spPr>
          <a:xfrm>
            <a:off x="457200" y="3048000"/>
            <a:ext cx="8382000" cy="2895600"/>
          </a:xfrm>
        </p:spPr>
        <p:txBody>
          <a:bodyPr/>
          <a:lstStyle/>
          <a:p>
            <a:r>
              <a:rPr lang="en-IN" b="1" dirty="0" smtClean="0"/>
              <a:t>    Biotic </a:t>
            </a:r>
            <a:r>
              <a:rPr lang="en-IN" b="1" dirty="0"/>
              <a:t>Resources</a:t>
            </a:r>
            <a:r>
              <a:rPr lang="en-IN" dirty="0"/>
              <a:t> can be obtained from forests, </a:t>
            </a:r>
            <a:r>
              <a:rPr lang="en-IN" dirty="0" smtClean="0"/>
              <a:t>     </a:t>
            </a:r>
          </a:p>
          <a:p>
            <a:pPr marL="68580" indent="0">
              <a:buNone/>
            </a:pPr>
            <a:r>
              <a:rPr lang="en-IN" dirty="0" smtClean="0"/>
              <a:t>           animals </a:t>
            </a:r>
            <a:r>
              <a:rPr lang="en-IN" dirty="0"/>
              <a:t>etc. </a:t>
            </a:r>
            <a:r>
              <a:rPr lang="en-IN" b="1" dirty="0"/>
              <a:t>For Example</a:t>
            </a:r>
            <a:r>
              <a:rPr lang="en-IN" dirty="0"/>
              <a:t>, Fossil Fuels</a:t>
            </a:r>
            <a:r>
              <a:rPr lang="en-IN" dirty="0" smtClean="0"/>
              <a:t>.</a:t>
            </a:r>
          </a:p>
          <a:p>
            <a:endParaRPr lang="en-IN" dirty="0"/>
          </a:p>
          <a:p>
            <a:r>
              <a:rPr lang="en-IN" b="1" dirty="0" smtClean="0"/>
              <a:t>   Abiotic </a:t>
            </a:r>
            <a:r>
              <a:rPr lang="en-IN" b="1" dirty="0"/>
              <a:t>Resources</a:t>
            </a:r>
            <a:r>
              <a:rPr lang="en-IN" dirty="0"/>
              <a:t> are those that come </a:t>
            </a:r>
            <a:r>
              <a:rPr lang="en-IN" dirty="0" smtClean="0"/>
              <a:t>from</a:t>
            </a:r>
          </a:p>
          <a:p>
            <a:pPr marL="68580" indent="0">
              <a:buNone/>
            </a:pPr>
            <a:r>
              <a:rPr lang="en-IN" dirty="0" smtClean="0"/>
              <a:t>            </a:t>
            </a:r>
            <a:r>
              <a:rPr lang="en-IN" dirty="0"/>
              <a:t>non-living and non-organic material.</a:t>
            </a:r>
          </a:p>
          <a:p>
            <a:endParaRPr lang="en-IN" dirty="0"/>
          </a:p>
        </p:txBody>
      </p:sp>
    </p:spTree>
    <p:extLst>
      <p:ext uri="{BB962C8B-B14F-4D97-AF65-F5344CB8AC3E}">
        <p14:creationId xmlns:p14="http://schemas.microsoft.com/office/powerpoint/2010/main" val="3619720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85800"/>
            <a:ext cx="7024744" cy="685800"/>
          </a:xfrm>
        </p:spPr>
        <p:txBody>
          <a:bodyPr>
            <a:normAutofit/>
          </a:bodyPr>
          <a:lstStyle/>
          <a:p>
            <a:r>
              <a:rPr lang="en-US" sz="2400" b="1" dirty="0" smtClean="0">
                <a:solidFill>
                  <a:srgbClr val="002060"/>
                </a:solidFill>
              </a:rPr>
              <a:t>HOW</a:t>
            </a:r>
            <a:r>
              <a:rPr lang="en-US" sz="2400" b="1" dirty="0" smtClean="0"/>
              <a:t> </a:t>
            </a:r>
            <a:r>
              <a:rPr lang="en-US" sz="2400" b="1" dirty="0" smtClean="0">
                <a:solidFill>
                  <a:srgbClr val="002060"/>
                </a:solidFill>
              </a:rPr>
              <a:t>CAN WE CONSERVE THE ENVIRONMENT</a:t>
            </a:r>
            <a:r>
              <a:rPr lang="en-US" sz="3600" dirty="0" smtClean="0">
                <a:solidFill>
                  <a:srgbClr val="002060"/>
                </a:solidFill>
              </a:rPr>
              <a:t>?</a:t>
            </a:r>
            <a:endParaRPr lang="en-IN" dirty="0">
              <a:solidFill>
                <a:srgbClr val="002060"/>
              </a:solidFill>
            </a:endParaRPr>
          </a:p>
        </p:txBody>
      </p:sp>
      <p:sp>
        <p:nvSpPr>
          <p:cNvPr id="3" name="Content Placeholder 2"/>
          <p:cNvSpPr>
            <a:spLocks noGrp="1"/>
          </p:cNvSpPr>
          <p:nvPr>
            <p:ph idx="1"/>
          </p:nvPr>
        </p:nvSpPr>
        <p:spPr>
          <a:xfrm>
            <a:off x="1043492" y="1295400"/>
            <a:ext cx="6777317" cy="4724400"/>
          </a:xfrm>
        </p:spPr>
        <p:txBody>
          <a:bodyPr>
            <a:normAutofit fontScale="92500" lnSpcReduction="20000"/>
          </a:bodyPr>
          <a:lstStyle/>
          <a:p>
            <a:pPr marL="137160" indent="0">
              <a:buNone/>
            </a:pPr>
            <a:r>
              <a:rPr lang="en-IN" dirty="0" smtClean="0"/>
              <a:t>   There </a:t>
            </a:r>
            <a:r>
              <a:rPr lang="en-IN" dirty="0"/>
              <a:t>are </a:t>
            </a:r>
            <a:r>
              <a:rPr lang="en-IN" b="1" dirty="0" smtClean="0">
                <a:solidFill>
                  <a:srgbClr val="7030A0"/>
                </a:solidFill>
              </a:rPr>
              <a:t>Five</a:t>
            </a:r>
            <a:r>
              <a:rPr lang="en-IN" dirty="0" smtClean="0"/>
              <a:t> </a:t>
            </a:r>
            <a:r>
              <a:rPr lang="en-IN" dirty="0"/>
              <a:t>important terminologies used </a:t>
            </a:r>
            <a:r>
              <a:rPr lang="en-IN" dirty="0" smtClean="0"/>
              <a:t> </a:t>
            </a:r>
          </a:p>
          <a:p>
            <a:pPr marL="137160" indent="0">
              <a:buNone/>
            </a:pPr>
            <a:r>
              <a:rPr lang="en-IN" dirty="0"/>
              <a:t> </a:t>
            </a:r>
            <a:r>
              <a:rPr lang="en-IN" dirty="0" smtClean="0"/>
              <a:t>       which are </a:t>
            </a:r>
            <a:r>
              <a:rPr lang="en-IN" dirty="0"/>
              <a:t>as follows-</a:t>
            </a:r>
          </a:p>
          <a:p>
            <a:r>
              <a:rPr lang="en-IN" b="1" dirty="0">
                <a:solidFill>
                  <a:srgbClr val="7030A0"/>
                </a:solidFill>
              </a:rPr>
              <a:t>Refuse</a:t>
            </a:r>
            <a:r>
              <a:rPr lang="en-IN" dirty="0"/>
              <a:t>: Say no to things that are offered to an individual. </a:t>
            </a:r>
            <a:r>
              <a:rPr lang="en-IN" b="1" dirty="0"/>
              <a:t>For Example</a:t>
            </a:r>
            <a:r>
              <a:rPr lang="en-IN" dirty="0"/>
              <a:t>, an individual say no to buy plastic products.</a:t>
            </a:r>
          </a:p>
          <a:p>
            <a:r>
              <a:rPr lang="en-IN" b="1" dirty="0">
                <a:solidFill>
                  <a:srgbClr val="7030A0"/>
                </a:solidFill>
              </a:rPr>
              <a:t>Reduce</a:t>
            </a:r>
            <a:r>
              <a:rPr lang="en-IN" dirty="0">
                <a:solidFill>
                  <a:srgbClr val="7030A0"/>
                </a:solidFill>
              </a:rPr>
              <a:t>:</a:t>
            </a:r>
            <a:r>
              <a:rPr lang="en-IN" dirty="0"/>
              <a:t> Minimize the use of anything</a:t>
            </a:r>
            <a:r>
              <a:rPr lang="en-IN" dirty="0" smtClean="0"/>
              <a:t>.</a:t>
            </a:r>
          </a:p>
          <a:p>
            <a:pPr marL="68580" indent="0">
              <a:buNone/>
            </a:pPr>
            <a:r>
              <a:rPr lang="en-IN" dirty="0"/>
              <a:t> </a:t>
            </a:r>
            <a:r>
              <a:rPr lang="en-IN" dirty="0" smtClean="0"/>
              <a:t>   </a:t>
            </a:r>
            <a:r>
              <a:rPr lang="en-IN" dirty="0" smtClean="0"/>
              <a:t>For</a:t>
            </a:r>
            <a:r>
              <a:rPr lang="en-IN" b="1" dirty="0" smtClean="0"/>
              <a:t> </a:t>
            </a:r>
            <a:r>
              <a:rPr lang="en-IN" dirty="0" smtClean="0"/>
              <a:t>e.g. </a:t>
            </a:r>
            <a:r>
              <a:rPr lang="en-IN" sz="2200" dirty="0"/>
              <a:t>minimize the use of fans, </a:t>
            </a:r>
            <a:r>
              <a:rPr lang="en-IN" sz="2200" dirty="0" smtClean="0"/>
              <a:t>tube lights </a:t>
            </a:r>
            <a:r>
              <a:rPr lang="en-IN" sz="2200" dirty="0"/>
              <a:t>etc.</a:t>
            </a:r>
          </a:p>
          <a:p>
            <a:r>
              <a:rPr lang="en-IN" b="1" dirty="0">
                <a:solidFill>
                  <a:srgbClr val="7030A0"/>
                </a:solidFill>
              </a:rPr>
              <a:t>Reuse</a:t>
            </a:r>
            <a:r>
              <a:rPr lang="en-IN" dirty="0">
                <a:solidFill>
                  <a:srgbClr val="7030A0"/>
                </a:solidFill>
              </a:rPr>
              <a:t>:</a:t>
            </a:r>
            <a:r>
              <a:rPr lang="en-IN" dirty="0"/>
              <a:t> To use the things again and again is defined as reuse.</a:t>
            </a:r>
          </a:p>
          <a:p>
            <a:r>
              <a:rPr lang="en-IN" b="1" dirty="0">
                <a:solidFill>
                  <a:srgbClr val="7030A0"/>
                </a:solidFill>
              </a:rPr>
              <a:t>Repurpose</a:t>
            </a:r>
            <a:r>
              <a:rPr lang="en-IN" dirty="0">
                <a:solidFill>
                  <a:srgbClr val="7030A0"/>
                </a:solidFill>
              </a:rPr>
              <a:t>: </a:t>
            </a:r>
            <a:r>
              <a:rPr lang="en-IN" dirty="0"/>
              <a:t>When a particular thing cannot be used for a purpose, it can be used for another purpose.</a:t>
            </a:r>
          </a:p>
          <a:p>
            <a:r>
              <a:rPr lang="en-IN" b="1" dirty="0">
                <a:solidFill>
                  <a:srgbClr val="7030A0"/>
                </a:solidFill>
              </a:rPr>
              <a:t>Recycle:</a:t>
            </a:r>
            <a:r>
              <a:rPr lang="en-IN" dirty="0">
                <a:solidFill>
                  <a:srgbClr val="7030A0"/>
                </a:solidFill>
              </a:rPr>
              <a:t> </a:t>
            </a:r>
            <a:r>
              <a:rPr lang="en-IN" dirty="0"/>
              <a:t>When the material can be used to make the needed things.</a:t>
            </a:r>
          </a:p>
          <a:p>
            <a:endParaRPr lang="en-IN" dirty="0">
              <a:solidFill>
                <a:srgbClr val="002060"/>
              </a:solidFill>
            </a:endParaRPr>
          </a:p>
        </p:txBody>
      </p:sp>
    </p:spTree>
    <p:extLst>
      <p:ext uri="{BB962C8B-B14F-4D97-AF65-F5344CB8AC3E}">
        <p14:creationId xmlns:p14="http://schemas.microsoft.com/office/powerpoint/2010/main" val="37337382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62000"/>
            <a:ext cx="7024744" cy="1143000"/>
          </a:xfrm>
        </p:spPr>
        <p:txBody>
          <a:bodyPr>
            <a:normAutofit/>
          </a:bodyPr>
          <a:lstStyle/>
          <a:p>
            <a:r>
              <a:rPr lang="en-US" sz="3200" b="1" dirty="0" smtClean="0">
                <a:solidFill>
                  <a:srgbClr val="7030A0"/>
                </a:solidFill>
              </a:rPr>
              <a:t>          An attempt to conserve a </a:t>
            </a:r>
            <a:br>
              <a:rPr lang="en-US" sz="3200" b="1" dirty="0" smtClean="0">
                <a:solidFill>
                  <a:srgbClr val="7030A0"/>
                </a:solidFill>
              </a:rPr>
            </a:br>
            <a:r>
              <a:rPr lang="en-US" sz="3200" b="1" dirty="0">
                <a:solidFill>
                  <a:srgbClr val="7030A0"/>
                </a:solidFill>
              </a:rPr>
              <a:t> </a:t>
            </a:r>
            <a:r>
              <a:rPr lang="en-US" sz="3200" b="1" dirty="0" smtClean="0">
                <a:solidFill>
                  <a:srgbClr val="7030A0"/>
                </a:solidFill>
              </a:rPr>
              <a:t>            massive water body……</a:t>
            </a:r>
            <a:endParaRPr lang="en-IN" sz="3200" b="1" dirty="0">
              <a:solidFill>
                <a:srgbClr val="7030A0"/>
              </a:solidFill>
            </a:endParaRPr>
          </a:p>
        </p:txBody>
      </p:sp>
      <p:sp>
        <p:nvSpPr>
          <p:cNvPr id="3" name="Content Placeholder 2"/>
          <p:cNvSpPr>
            <a:spLocks noGrp="1"/>
          </p:cNvSpPr>
          <p:nvPr>
            <p:ph idx="1"/>
          </p:nvPr>
        </p:nvSpPr>
        <p:spPr>
          <a:xfrm>
            <a:off x="1043492" y="1828800"/>
            <a:ext cx="6777317" cy="4343400"/>
          </a:xfrm>
        </p:spPr>
        <p:txBody>
          <a:bodyPr>
            <a:normAutofit fontScale="92500" lnSpcReduction="10000"/>
          </a:bodyPr>
          <a:lstStyle/>
          <a:p>
            <a:r>
              <a:rPr lang="en-IN" dirty="0"/>
              <a:t>Ganga Action Plan is a massive multi - crore project implemented in 1985 which has undertaken to make the river Ganga pollution free.</a:t>
            </a:r>
          </a:p>
          <a:p>
            <a:r>
              <a:rPr lang="en-IN" dirty="0"/>
              <a:t>It was noticed that due to continuous dumping of waste into river Ganga, the number of bacteria coliform increased to an alarming level. This bacteria is otherwise found in human intestine. This has lead to pollution of the river. As people use the water for bathing, washing clothes and many other activities that affects the </a:t>
            </a:r>
            <a:r>
              <a:rPr lang="en-IN" dirty="0" smtClean="0"/>
              <a:t>pH </a:t>
            </a:r>
            <a:r>
              <a:rPr lang="en-IN" dirty="0"/>
              <a:t>level of water and makes it contaminated.</a:t>
            </a:r>
          </a:p>
          <a:p>
            <a:endParaRPr lang="en-IN" dirty="0">
              <a:solidFill>
                <a:srgbClr val="7030A0"/>
              </a:solidFill>
            </a:endParaRPr>
          </a:p>
        </p:txBody>
      </p:sp>
    </p:spTree>
    <p:extLst>
      <p:ext uri="{BB962C8B-B14F-4D97-AF65-F5344CB8AC3E}">
        <p14:creationId xmlns:p14="http://schemas.microsoft.com/office/powerpoint/2010/main" val="5391353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648736"/>
          </a:xfrm>
        </p:spPr>
        <p:txBody>
          <a:bodyPr>
            <a:normAutofit fontScale="90000"/>
          </a:bodyPr>
          <a:lstStyle/>
          <a:p>
            <a:r>
              <a:rPr lang="en-US" dirty="0" smtClean="0">
                <a:solidFill>
                  <a:srgbClr val="00B050"/>
                </a:solidFill>
              </a:rPr>
              <a:t>Ganga action plan</a:t>
            </a:r>
            <a:endParaRPr lang="en-IN" dirty="0">
              <a:solidFill>
                <a:srgbClr val="00B050"/>
              </a:solidFill>
            </a:endParaRPr>
          </a:p>
        </p:txBody>
      </p:sp>
      <p:sp>
        <p:nvSpPr>
          <p:cNvPr id="3" name="Text Placeholder 2"/>
          <p:cNvSpPr>
            <a:spLocks noGrp="1"/>
          </p:cNvSpPr>
          <p:nvPr>
            <p:ph type="body" idx="1"/>
          </p:nvPr>
        </p:nvSpPr>
        <p:spPr/>
        <p:txBody>
          <a:bodyPr>
            <a:normAutofit/>
          </a:bodyPr>
          <a:lstStyle/>
          <a:p>
            <a:endParaRPr lang="en-IN"/>
          </a:p>
        </p:txBody>
      </p:sp>
      <p:pic>
        <p:nvPicPr>
          <p:cNvPr id="4" name="Content Placeholder 3" descr="https://www.successcds.net/images/science/ganga1.jpg"/>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762000" y="1809985"/>
            <a:ext cx="3810000" cy="3828815"/>
          </a:xfrm>
          <a:prstGeom prst="rect">
            <a:avLst/>
          </a:prstGeom>
          <a:noFill/>
          <a:ln>
            <a:noFill/>
          </a:ln>
        </p:spPr>
      </p:pic>
      <p:sp>
        <p:nvSpPr>
          <p:cNvPr id="6" name="Text Placeholder 5"/>
          <p:cNvSpPr>
            <a:spLocks noGrp="1"/>
          </p:cNvSpPr>
          <p:nvPr>
            <p:ph type="body" sz="quarter" idx="3"/>
          </p:nvPr>
        </p:nvSpPr>
        <p:spPr/>
        <p:txBody>
          <a:bodyPr>
            <a:normAutofit/>
          </a:bodyPr>
          <a:lstStyle/>
          <a:p>
            <a:endParaRPr lang="en-IN"/>
          </a:p>
        </p:txBody>
      </p:sp>
      <p:sp>
        <p:nvSpPr>
          <p:cNvPr id="7" name="Content Placeholder 6"/>
          <p:cNvSpPr>
            <a:spLocks noGrp="1"/>
          </p:cNvSpPr>
          <p:nvPr>
            <p:ph sz="quarter" idx="4"/>
          </p:nvPr>
        </p:nvSpPr>
        <p:spPr/>
        <p:txBody>
          <a:bodyPr/>
          <a:lstStyle/>
          <a:p>
            <a:endParaRPr lang="en-IN"/>
          </a:p>
        </p:txBody>
      </p:sp>
      <p:pic>
        <p:nvPicPr>
          <p:cNvPr id="5" name="Picture 4" descr="What Namami Gange Can Do That Earlier Ganga Clean-Up Plans Couldn't |  Features"/>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676400"/>
            <a:ext cx="3810000" cy="4191000"/>
          </a:xfrm>
          <a:prstGeom prst="rect">
            <a:avLst/>
          </a:prstGeom>
          <a:noFill/>
          <a:ln>
            <a:noFill/>
          </a:ln>
        </p:spPr>
      </p:pic>
    </p:spTree>
    <p:extLst>
      <p:ext uri="{BB962C8B-B14F-4D97-AF65-F5344CB8AC3E}">
        <p14:creationId xmlns:p14="http://schemas.microsoft.com/office/powerpoint/2010/main" val="1859326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648736"/>
          </a:xfrm>
        </p:spPr>
        <p:txBody>
          <a:bodyPr>
            <a:normAutofit fontScale="90000"/>
          </a:bodyPr>
          <a:lstStyle/>
          <a:p>
            <a:r>
              <a:rPr lang="en-IN" b="1" dirty="0">
                <a:solidFill>
                  <a:srgbClr val="7030A0"/>
                </a:solidFill>
              </a:rPr>
              <a:t>Ganga Action Plan</a:t>
            </a:r>
            <a:r>
              <a:rPr lang="en-IN" dirty="0">
                <a:solidFill>
                  <a:srgbClr val="7030A0"/>
                </a:solidFill>
              </a:rPr>
              <a:t/>
            </a:r>
            <a:br>
              <a:rPr lang="en-IN" dirty="0">
                <a:solidFill>
                  <a:srgbClr val="7030A0"/>
                </a:solidFill>
              </a:rPr>
            </a:br>
            <a:endParaRPr lang="en-IN" dirty="0">
              <a:solidFill>
                <a:srgbClr val="7030A0"/>
              </a:solidFill>
            </a:endParaRPr>
          </a:p>
        </p:txBody>
      </p:sp>
      <p:sp>
        <p:nvSpPr>
          <p:cNvPr id="3" name="Content Placeholder 2"/>
          <p:cNvSpPr>
            <a:spLocks noGrp="1"/>
          </p:cNvSpPr>
          <p:nvPr>
            <p:ph idx="1"/>
          </p:nvPr>
        </p:nvSpPr>
        <p:spPr>
          <a:xfrm>
            <a:off x="1043492" y="1371601"/>
            <a:ext cx="6777317" cy="4191000"/>
          </a:xfrm>
        </p:spPr>
        <p:txBody>
          <a:bodyPr/>
          <a:lstStyle/>
          <a:p>
            <a:r>
              <a:rPr lang="en-IN" sz="2800" dirty="0" smtClean="0"/>
              <a:t>This </a:t>
            </a:r>
            <a:r>
              <a:rPr lang="en-IN" sz="2800" dirty="0"/>
              <a:t>plan was launched by </a:t>
            </a:r>
            <a:r>
              <a:rPr lang="en-IN" sz="2800" dirty="0" smtClean="0"/>
              <a:t>Sri </a:t>
            </a:r>
            <a:r>
              <a:rPr lang="en-IN" sz="2800" dirty="0"/>
              <a:t>Rajiv Gandhi in 1986. It is to improve the water quality of </a:t>
            </a:r>
            <a:r>
              <a:rPr lang="en-IN" sz="2800" dirty="0" smtClean="0"/>
              <a:t>river Ganga </a:t>
            </a:r>
            <a:r>
              <a:rPr lang="en-IN" sz="2800" dirty="0"/>
              <a:t>by treatment, diversion and interception etc. </a:t>
            </a:r>
            <a:endParaRPr lang="en-IN" sz="2800" dirty="0" smtClean="0"/>
          </a:p>
          <a:p>
            <a:r>
              <a:rPr lang="en-IN" sz="2800" dirty="0" smtClean="0"/>
              <a:t>It </a:t>
            </a:r>
            <a:r>
              <a:rPr lang="en-IN" sz="2800" dirty="0"/>
              <a:t>also includes treatment of domestic sewage and industrial effluents before releasing them into water bodies.</a:t>
            </a:r>
          </a:p>
          <a:p>
            <a:endParaRPr lang="en-IN" dirty="0"/>
          </a:p>
        </p:txBody>
      </p:sp>
    </p:spTree>
    <p:extLst>
      <p:ext uri="{BB962C8B-B14F-4D97-AF65-F5344CB8AC3E}">
        <p14:creationId xmlns:p14="http://schemas.microsoft.com/office/powerpoint/2010/main" val="1704244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09600"/>
            <a:ext cx="7024744" cy="914400"/>
          </a:xfrm>
        </p:spPr>
        <p:txBody>
          <a:bodyPr>
            <a:normAutofit/>
          </a:bodyPr>
          <a:lstStyle/>
          <a:p>
            <a:r>
              <a:rPr lang="en-IN" dirty="0">
                <a:solidFill>
                  <a:srgbClr val="7030A0"/>
                </a:solidFill>
              </a:rPr>
              <a:t>Forests and </a:t>
            </a:r>
            <a:r>
              <a:rPr lang="en-IN" dirty="0" smtClean="0">
                <a:solidFill>
                  <a:srgbClr val="7030A0"/>
                </a:solidFill>
              </a:rPr>
              <a:t>Wildlife</a:t>
            </a:r>
            <a:endParaRPr lang="en-IN" dirty="0">
              <a:solidFill>
                <a:srgbClr val="7030A0"/>
              </a:solidFill>
            </a:endParaRPr>
          </a:p>
        </p:txBody>
      </p:sp>
      <p:sp>
        <p:nvSpPr>
          <p:cNvPr id="3" name="Content Placeholder 2"/>
          <p:cNvSpPr>
            <a:spLocks noGrp="1"/>
          </p:cNvSpPr>
          <p:nvPr>
            <p:ph idx="1"/>
          </p:nvPr>
        </p:nvSpPr>
        <p:spPr>
          <a:xfrm>
            <a:off x="1043492" y="1524000"/>
            <a:ext cx="6777317" cy="4308629"/>
          </a:xfrm>
        </p:spPr>
        <p:txBody>
          <a:bodyPr/>
          <a:lstStyle/>
          <a:p>
            <a:r>
              <a:rPr lang="en-IN" dirty="0" smtClean="0"/>
              <a:t>Forests </a:t>
            </a:r>
            <a:r>
              <a:rPr lang="en-IN" dirty="0"/>
              <a:t>are biodiversity hotspots. </a:t>
            </a:r>
            <a:endParaRPr lang="en-IN" dirty="0" smtClean="0"/>
          </a:p>
          <a:p>
            <a:r>
              <a:rPr lang="en-IN" dirty="0" smtClean="0"/>
              <a:t>Biodiversity </a:t>
            </a:r>
            <a:r>
              <a:rPr lang="en-IN" dirty="0"/>
              <a:t>is defined as different types of organism present on the earth. </a:t>
            </a:r>
            <a:endParaRPr lang="en-IN" dirty="0" smtClean="0"/>
          </a:p>
          <a:p>
            <a:r>
              <a:rPr lang="en-IN" dirty="0" smtClean="0"/>
              <a:t>The </a:t>
            </a:r>
            <a:r>
              <a:rPr lang="en-IN" dirty="0"/>
              <a:t>main aim of conservation is to preserve the biodiversity. </a:t>
            </a:r>
            <a:endParaRPr lang="en-IN" dirty="0" smtClean="0"/>
          </a:p>
          <a:p>
            <a:r>
              <a:rPr lang="en-IN" dirty="0" smtClean="0"/>
              <a:t>The </a:t>
            </a:r>
            <a:r>
              <a:rPr lang="en-IN" dirty="0"/>
              <a:t>loss of biodiversity will lead to loss of ecological stability.</a:t>
            </a:r>
          </a:p>
          <a:p>
            <a:endParaRPr lang="en-IN" dirty="0"/>
          </a:p>
        </p:txBody>
      </p:sp>
      <p:pic>
        <p:nvPicPr>
          <p:cNvPr id="4" name="Picture 3" descr="https://www.successcds.net/images/science/forests.jpg"/>
          <p:cNvPicPr/>
          <p:nvPr/>
        </p:nvPicPr>
        <p:blipFill>
          <a:blip r:embed="rId2">
            <a:extLst>
              <a:ext uri="{28A0092B-C50C-407E-A947-70E740481C1C}">
                <a14:useLocalDpi xmlns:a14="http://schemas.microsoft.com/office/drawing/2010/main" val="0"/>
              </a:ext>
            </a:extLst>
          </a:blip>
          <a:srcRect/>
          <a:stretch>
            <a:fillRect/>
          </a:stretch>
        </p:blipFill>
        <p:spPr bwMode="auto">
          <a:xfrm>
            <a:off x="2667000" y="4419600"/>
            <a:ext cx="3733800" cy="1828800"/>
          </a:xfrm>
          <a:prstGeom prst="rect">
            <a:avLst/>
          </a:prstGeom>
          <a:noFill/>
          <a:ln>
            <a:noFill/>
          </a:ln>
        </p:spPr>
      </p:pic>
    </p:spTree>
    <p:extLst>
      <p:ext uri="{BB962C8B-B14F-4D97-AF65-F5344CB8AC3E}">
        <p14:creationId xmlns:p14="http://schemas.microsoft.com/office/powerpoint/2010/main" val="19474441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lass X                       Chapter 16&amp;quot;&quot;/&gt;&lt;property id=&quot;20307&quot; value=&quot;256&quot;/&gt;&lt;/object&gt;&lt;object type=&quot;3&quot; unique_id=&quot;10005&quot;&gt;&lt;property id=&quot;20148&quot; value=&quot;5&quot;/&gt;&lt;property id=&quot;20300&quot; value=&quot;Slide 2 - &amp;quot;Why Do We Need To Manage Our Natural Resources?&amp;quot;&quot;/&gt;&lt;property id=&quot;20307&quot; value=&quot;257&quot;/&gt;&lt;/object&gt;&lt;object type=&quot;3&quot; unique_id=&quot;10006&quot;&gt;&lt;property id=&quot;20148&quot; value=&quot;5&quot;/&gt;&lt;property id=&quot;20300&quot; value=&quot;Slide 5 - &amp;quot;HOW CAN WE CONSERVE THE ENVIRONMENT?&amp;quot;&quot;/&gt;&lt;property id=&quot;20307&quot; value=&quot;258&quot;/&gt;&lt;/object&gt;&lt;object type=&quot;3&quot; unique_id=&quot;10027&quot;&gt;&lt;property id=&quot;20148&quot; value=&quot;5&quot;/&gt;&lt;property id=&quot;20300&quot; value=&quot;Slide 6 - &amp;quot;          An attempt to conserve a &amp;#x0D;&amp;#x0A;             massive water body……&amp;quot;&quot;/&gt;&lt;property id=&quot;20307&quot; value=&quot;259&quot;/&gt;&lt;/object&gt;&lt;object type=&quot;3&quot; unique_id=&quot;10058&quot;&gt;&lt;property id=&quot;20148&quot; value=&quot;5&quot;/&gt;&lt;property id=&quot;20300&quot; value=&quot;Slide 3 - &amp;quot;Classification of Natural Resources&amp;quot;&quot;/&gt;&lt;property id=&quot;20307&quot; value=&quot;260&quot;/&gt;&lt;/object&gt;&lt;object type=&quot;3&quot; unique_id=&quot;10059&quot;&gt;&lt;property id=&quot;20148&quot; value=&quot;5&quot;/&gt;&lt;property id=&quot;20300&quot; value=&quot;Slide 4 - &amp;quot;          Natural Resources are also    &amp;#x0D;&amp;#x0A;          classified as Biotic and &amp;#x0D;&amp;#x0A;          Abiotic resources.&amp;quot;&quot;/&gt;&lt;property id=&quot;20307&quot; value=&quot;261&quot;/&gt;&lt;/object&gt;&lt;object type=&quot;3&quot; unique_id=&quot;10100&quot;&gt;&lt;property id=&quot;20148&quot; value=&quot;5&quot;/&gt;&lt;property id=&quot;20300&quot; value=&quot;Slide 7 - &amp;quot;Ganga action plan&amp;quot;&quot;/&gt;&lt;property id=&quot;20307&quot; value=&quot;262&quot;/&gt;&lt;/object&gt;&lt;object type=&quot;3&quot; unique_id=&quot;10137&quot;&gt;&lt;property id=&quot;20148&quot; value=&quot;5&quot;/&gt;&lt;property id=&quot;20300&quot; value=&quot;Slide 9 - &amp;quot;Forests and Wildlife&amp;quot;&quot;/&gt;&lt;property id=&quot;20307&quot; value=&quot;263&quot;/&gt;&lt;/object&gt;&lt;object type=&quot;3&quot; unique_id=&quot;10138&quot;&gt;&lt;property id=&quot;20148&quot; value=&quot;5&quot;/&gt;&lt;property id=&quot;20300&quot; value=&quot;Slide 10 - &amp;quot;&amp;#x0D;&amp;#x0A;&amp;#x0D;&amp;#x0A;      &amp;#x0D;&amp;#x0A;&amp;#x0D;&amp;#x0A;&amp;#x0D;&amp;#x0A;&amp;#x0D;&amp;#x0A;                                                          &amp;#x0D;&amp;#x0A;&amp;#x0D;&amp;#x0A;&amp;#x0D;&amp;#x0A;&amp;#x0D;&amp;#x0A;&amp;#x0D;&amp;#x0A;              &amp;#x0D;&amp;#x0A;&amp;#x0D;&amp;#x0A;&amp;#x0D;&amp;#x0A;&amp;#x0D;&amp;#x0A;               &amp;#x0D;&amp;#x0A;Stake&quot;/&gt;&lt;property id=&quot;20307&quot; value=&quot;264&quot;/&gt;&lt;/object&gt;&lt;object type=&quot;3&quot; unique_id=&quot;10172&quot;&gt;&lt;property id=&quot;20148&quot; value=&quot;5&quot;/&gt;&lt;property id=&quot;20300&quot; value=&quot;Slide 12 - &amp;quot;&amp;#x0D;&amp;#x0A;&amp;#x0D;&amp;#x0A;&amp;#x0D;&amp;#x0A;                        &amp;#x0D;&amp;#x0A;&amp;#x0D;&amp;#x0A;&amp;#x0D;&amp;#x0A;&amp;#x0D;&amp;#x0A;&amp;#x0D;&amp;#x0A;&amp;#x0D;&amp;#x0A;&amp;#x0D;&amp;#x0A;&amp;#x0D;&amp;#x0A;Management of Forest&amp;#x0D;&amp;#x0A;&amp;quot;&quot;/&gt;&lt;property id=&quot;20307&quot; value=&quot;265&quot;/&gt;&lt;/object&gt;&lt;object type=&quot;3&quot; unique_id=&quot;10233&quot;&gt;&lt;property id=&quot;20148&quot; value=&quot;5&quot;/&gt;&lt;property id=&quot;20300&quot; value=&quot;Slide 14 - &amp;quot;&amp;#x0D;&amp;#x0A;&amp;#x0D;&amp;#x0A;&amp;#x0D;&amp;#x0A;&amp;#x0D;&amp;#x0A;&amp;#x0D;&amp;#x0A; &amp;#x0D;&amp;#x0A;  People Participation in the Management of Forests&amp;#x0D;&amp;#x0A;&amp;quot;&quot;/&gt;&lt;property id=&quot;20307&quot; value=&quot;266&quot;/&gt;&lt;/object&gt;&lt;object type=&quot;3&quot; unique_id=&quot;10286&quot;&gt;&lt;property id=&quot;20148&quot; value=&quot;5&quot;/&gt;&lt;property id=&quot;20300&quot; value=&quot;Slide 18 - &amp;quot;    &amp;#x0D;&amp;#x0A;Methods of Forest Conservation&amp;#x0D;&amp;#x0A;&amp;quot;&quot;/&gt;&lt;property id=&quot;20307&quot; value=&quot;267&quot;/&gt;&lt;/object&gt;&lt;object type=&quot;3&quot; unique_id=&quot;10287&quot;&gt;&lt;property id=&quot;20148&quot; value=&quot;5&quot;/&gt;&lt;property id=&quot;20300&quot; value=&quot;Slide 8 - &amp;quot;Ganga Action Plan&amp;#x0D;&amp;#x0A;&amp;quot;&quot;/&gt;&lt;property id=&quot;20307&quot; value=&quot;268&quot;/&gt;&lt;/object&gt;&lt;object type=&quot;3&quot; unique_id=&quot;10375&quot;&gt;&lt;property id=&quot;20148&quot; value=&quot;5&quot;/&gt;&lt;property id=&quot;20300&quot; value=&quot;Slide 13 - &amp;quot;Chipko Andolan - 1970&amp;quot;&quot;/&gt;&lt;property id=&quot;20307&quot; value=&quot;269&quot;/&gt;&lt;/object&gt;&lt;object type=&quot;3&quot; unique_id=&quot;10376&quot;&gt;&lt;property id=&quot;20148&quot; value=&quot;5&quot;/&gt;&lt;property id=&quot;20300&quot; value=&quot;Slide 15 - &amp;quot;Ajit kumar Banerjee&amp;quot;&quot;/&gt;&lt;property id=&quot;20307&quot; value=&quot;270&quot;/&gt;&lt;/object&gt;&lt;object type=&quot;3&quot; unique_id=&quot;10462&quot;&gt;&lt;property id=&quot;20148&quot; value=&quot;5&quot;/&gt;&lt;property id=&quot;20300&quot; value=&quot;Slide 11 - &amp;quot;Sustainable Development&amp;#x0D;&amp;#x0A;&amp;quot;&quot;/&gt;&lt;property id=&quot;20307&quot; value=&quot;271&quot;/&gt;&lt;/object&gt;&lt;object type=&quot;3&quot; unique_id=&quot;10561&quot;&gt;&lt;property id=&quot;20148&quot; value=&quot;5&quot;/&gt;&lt;property id=&quot;20300&quot; value=&quot;Slide 16&quot;/&gt;&lt;property id=&quot;20307&quot; value=&quot;272&quot;/&gt;&lt;/object&gt;&lt;object type=&quot;3&quot; unique_id=&quot;10657&quot;&gt;&lt;property id=&quot;20148&quot; value=&quot;5&quot;/&gt;&lt;property id=&quot;20300&quot; value=&quot;Slide 17 - &amp;quot;Sal trees in a forest.&amp;quot;&quot;/&gt;&lt;property id=&quot;20307&quot; value=&quot;273&quot;/&gt;&lt;/object&gt;&lt;object type=&quot;3&quot; unique_id=&quot;10658&quot;&gt;&lt;property id=&quot;20148&quot; value=&quot;5&quot;/&gt;&lt;property id=&quot;20300&quot; value=&quot;Slide 19 - &amp;quot;Red data book&amp;quot;&quot;/&gt;&lt;property id=&quot;20307&quot; value=&quot;274&quot;/&gt;&lt;/object&gt;&lt;object type=&quot;3&quot; unique_id=&quot;10659&quot;&gt;&lt;property id=&quot;20148&quot; value=&quot;5&quot;/&gt;&lt;property id=&quot;20300&quot; value=&quot;Slide 20 - &amp;quot;End of module I &amp;#x0D;&amp;#x0A;&amp;quot;&quot;/&gt;&lt;property id=&quot;20307&quot; value=&quot;275&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220</TotalTime>
  <Words>738</Words>
  <Application>Microsoft Office PowerPoint</Application>
  <PresentationFormat>On-screen Show (4:3)</PresentationFormat>
  <Paragraphs>83</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Austin</vt:lpstr>
      <vt:lpstr>Class X                       Chapter 16</vt:lpstr>
      <vt:lpstr>Why Do We Need To Manage Our Natural Resources?</vt:lpstr>
      <vt:lpstr>Classification of Natural Resources</vt:lpstr>
      <vt:lpstr>          Natural Resources are also               classified as Biotic and            Abiotic resources.</vt:lpstr>
      <vt:lpstr>HOW CAN WE CONSERVE THE ENVIRONMENT?</vt:lpstr>
      <vt:lpstr>          An attempt to conserve a               massive water body……</vt:lpstr>
      <vt:lpstr>Ganga action plan</vt:lpstr>
      <vt:lpstr>Ganga Action Plan </vt:lpstr>
      <vt:lpstr>Forests and Wildlife</vt:lpstr>
      <vt:lpstr>                                                                                                             Stakeholders</vt:lpstr>
      <vt:lpstr>Sustainable Development </vt:lpstr>
      <vt:lpstr>                                   Management of Forest </vt:lpstr>
      <vt:lpstr>Chipko Andolan - 1970</vt:lpstr>
      <vt:lpstr>         People Participation in the Management of Forests </vt:lpstr>
      <vt:lpstr>Ajit kumar Banerjee</vt:lpstr>
      <vt:lpstr>PowerPoint Presentation</vt:lpstr>
      <vt:lpstr>Sal trees in a forest.</vt:lpstr>
      <vt:lpstr>     Methods of Forest Conservation </vt:lpstr>
      <vt:lpstr>Red data book</vt:lpstr>
      <vt:lpstr>End of module I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X           Chapter 16</dc:title>
  <dc:creator>AECS3PC</dc:creator>
  <cp:lastModifiedBy>AECS3PC</cp:lastModifiedBy>
  <cp:revision>39</cp:revision>
  <dcterms:created xsi:type="dcterms:W3CDTF">2006-08-16T00:00:00Z</dcterms:created>
  <dcterms:modified xsi:type="dcterms:W3CDTF">2020-10-20T08:45:39Z</dcterms:modified>
</cp:coreProperties>
</file>